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682" r:id="rId2"/>
  </p:sldMasterIdLst>
  <p:notesMasterIdLst>
    <p:notesMasterId r:id="rId36"/>
  </p:notesMasterIdLst>
  <p:handoutMasterIdLst>
    <p:handoutMasterId r:id="rId37"/>
  </p:handoutMasterIdLst>
  <p:sldIdLst>
    <p:sldId id="565" r:id="rId3"/>
    <p:sldId id="568" r:id="rId4"/>
    <p:sldId id="581" r:id="rId5"/>
    <p:sldId id="572" r:id="rId6"/>
    <p:sldId id="589" r:id="rId7"/>
    <p:sldId id="590" r:id="rId8"/>
    <p:sldId id="591" r:id="rId9"/>
    <p:sldId id="592" r:id="rId10"/>
    <p:sldId id="594" r:id="rId11"/>
    <p:sldId id="595" r:id="rId12"/>
    <p:sldId id="596" r:id="rId13"/>
    <p:sldId id="597" r:id="rId14"/>
    <p:sldId id="602" r:id="rId15"/>
    <p:sldId id="605" r:id="rId16"/>
    <p:sldId id="606" r:id="rId17"/>
    <p:sldId id="607" r:id="rId18"/>
    <p:sldId id="608" r:id="rId19"/>
    <p:sldId id="609" r:id="rId20"/>
    <p:sldId id="634" r:id="rId21"/>
    <p:sldId id="635" r:id="rId22"/>
    <p:sldId id="636" r:id="rId23"/>
    <p:sldId id="610" r:id="rId24"/>
    <p:sldId id="637" r:id="rId25"/>
    <p:sldId id="638" r:id="rId26"/>
    <p:sldId id="639" r:id="rId27"/>
    <p:sldId id="640" r:id="rId28"/>
    <p:sldId id="641" r:id="rId29"/>
    <p:sldId id="642" r:id="rId30"/>
    <p:sldId id="646" r:id="rId31"/>
    <p:sldId id="647" r:id="rId32"/>
    <p:sldId id="645" r:id="rId33"/>
    <p:sldId id="648" r:id="rId34"/>
    <p:sldId id="566" r:id="rId35"/>
  </p:sldIdLst>
  <p:sldSz cx="12192000" cy="6858000"/>
  <p:notesSz cx="7023100" cy="9309100"/>
  <p:defaultTextStyle>
    <a:defPPr>
      <a:defRPr lang="en-US"/>
    </a:defPPr>
    <a:lvl1pPr algn="l" rtl="0" fontAlgn="base">
      <a:spcBef>
        <a:spcPct val="20000"/>
      </a:spcBef>
      <a:spcAft>
        <a:spcPct val="0"/>
      </a:spcAft>
      <a:buChar char="•"/>
      <a:defRPr sz="4400" kern="1200">
        <a:solidFill>
          <a:schemeClr val="tx2"/>
        </a:solidFill>
        <a:latin typeface="Arial Black" pitchFamily="34" charset="0"/>
        <a:ea typeface="+mn-ea"/>
        <a:cs typeface="+mn-cs"/>
      </a:defRPr>
    </a:lvl1pPr>
    <a:lvl2pPr marL="457200" algn="l" rtl="0" fontAlgn="base">
      <a:spcBef>
        <a:spcPct val="20000"/>
      </a:spcBef>
      <a:spcAft>
        <a:spcPct val="0"/>
      </a:spcAft>
      <a:buChar char="•"/>
      <a:defRPr sz="4400" kern="1200">
        <a:solidFill>
          <a:schemeClr val="tx2"/>
        </a:solidFill>
        <a:latin typeface="Arial Black" pitchFamily="34" charset="0"/>
        <a:ea typeface="+mn-ea"/>
        <a:cs typeface="+mn-cs"/>
      </a:defRPr>
    </a:lvl2pPr>
    <a:lvl3pPr marL="914400" algn="l" rtl="0" fontAlgn="base">
      <a:spcBef>
        <a:spcPct val="20000"/>
      </a:spcBef>
      <a:spcAft>
        <a:spcPct val="0"/>
      </a:spcAft>
      <a:buChar char="•"/>
      <a:defRPr sz="4400" kern="1200">
        <a:solidFill>
          <a:schemeClr val="tx2"/>
        </a:solidFill>
        <a:latin typeface="Arial Black" pitchFamily="34" charset="0"/>
        <a:ea typeface="+mn-ea"/>
        <a:cs typeface="+mn-cs"/>
      </a:defRPr>
    </a:lvl3pPr>
    <a:lvl4pPr marL="1371600" algn="l" rtl="0" fontAlgn="base">
      <a:spcBef>
        <a:spcPct val="20000"/>
      </a:spcBef>
      <a:spcAft>
        <a:spcPct val="0"/>
      </a:spcAft>
      <a:buChar char="•"/>
      <a:defRPr sz="4400" kern="1200">
        <a:solidFill>
          <a:schemeClr val="tx2"/>
        </a:solidFill>
        <a:latin typeface="Arial Black" pitchFamily="34" charset="0"/>
        <a:ea typeface="+mn-ea"/>
        <a:cs typeface="+mn-cs"/>
      </a:defRPr>
    </a:lvl4pPr>
    <a:lvl5pPr marL="1828800" algn="l" rtl="0" fontAlgn="base">
      <a:spcBef>
        <a:spcPct val="20000"/>
      </a:spcBef>
      <a:spcAft>
        <a:spcPct val="0"/>
      </a:spcAft>
      <a:buChar char="•"/>
      <a:defRPr sz="4400" kern="1200">
        <a:solidFill>
          <a:schemeClr val="tx2"/>
        </a:solidFill>
        <a:latin typeface="Arial Black" pitchFamily="34" charset="0"/>
        <a:ea typeface="+mn-ea"/>
        <a:cs typeface="+mn-cs"/>
      </a:defRPr>
    </a:lvl5pPr>
    <a:lvl6pPr marL="2286000" algn="l" defTabSz="914400" rtl="0" eaLnBrk="1" latinLnBrk="0" hangingPunct="1">
      <a:defRPr sz="4400" kern="1200">
        <a:solidFill>
          <a:schemeClr val="tx2"/>
        </a:solidFill>
        <a:latin typeface="Arial Black" pitchFamily="34" charset="0"/>
        <a:ea typeface="+mn-ea"/>
        <a:cs typeface="+mn-cs"/>
      </a:defRPr>
    </a:lvl6pPr>
    <a:lvl7pPr marL="2743200" algn="l" defTabSz="914400" rtl="0" eaLnBrk="1" latinLnBrk="0" hangingPunct="1">
      <a:defRPr sz="4400" kern="1200">
        <a:solidFill>
          <a:schemeClr val="tx2"/>
        </a:solidFill>
        <a:latin typeface="Arial Black" pitchFamily="34" charset="0"/>
        <a:ea typeface="+mn-ea"/>
        <a:cs typeface="+mn-cs"/>
      </a:defRPr>
    </a:lvl7pPr>
    <a:lvl8pPr marL="3200400" algn="l" defTabSz="914400" rtl="0" eaLnBrk="1" latinLnBrk="0" hangingPunct="1">
      <a:defRPr sz="4400" kern="1200">
        <a:solidFill>
          <a:schemeClr val="tx2"/>
        </a:solidFill>
        <a:latin typeface="Arial Black" pitchFamily="34" charset="0"/>
        <a:ea typeface="+mn-ea"/>
        <a:cs typeface="+mn-cs"/>
      </a:defRPr>
    </a:lvl8pPr>
    <a:lvl9pPr marL="3657600" algn="l" defTabSz="914400" rtl="0" eaLnBrk="1" latinLnBrk="0" hangingPunct="1">
      <a:defRPr sz="4400" kern="1200">
        <a:solidFill>
          <a:schemeClr val="tx2"/>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AF7"/>
    <a:srgbClr val="4411A1"/>
    <a:srgbClr val="000099"/>
    <a:srgbClr val="009900"/>
    <a:srgbClr val="FF6600"/>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82334" autoAdjust="0"/>
  </p:normalViewPr>
  <p:slideViewPr>
    <p:cSldViewPr snapToGrid="0">
      <p:cViewPr varScale="1">
        <p:scale>
          <a:sx n="96" d="100"/>
          <a:sy n="96" d="100"/>
        </p:scale>
        <p:origin x="924"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p:cViewPr>
        <p:scale>
          <a:sx n="100" d="100"/>
          <a:sy n="100" d="100"/>
        </p:scale>
        <p:origin x="3498" y="-312"/>
      </p:cViewPr>
      <p:guideLst>
        <p:guide orient="horz" pos="2933"/>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B857B8-D92D-49D9-8B21-BE8DA9B6597E}" type="doc">
      <dgm:prSet loTypeId="urn:microsoft.com/office/officeart/2005/8/layout/hProcess11" loCatId="process" qsTypeId="urn:microsoft.com/office/officeart/2005/8/quickstyle/3d4" qsCatId="3D" csTypeId="urn:microsoft.com/office/officeart/2005/8/colors/accent5_2" csCatId="accent5" phldr="1"/>
      <dgm:spPr/>
    </dgm:pt>
    <dgm:pt modelId="{A20F4C58-7FA4-4011-9D5F-4CF83502FEC0}">
      <dgm:prSet phldrT="[Text]" custT="1"/>
      <dgm:spPr/>
      <dgm:t>
        <a:bodyPr/>
        <a:lstStyle/>
        <a:p>
          <a:pPr>
            <a:lnSpc>
              <a:spcPct val="100000"/>
            </a:lnSpc>
            <a:spcAft>
              <a:spcPts val="600"/>
            </a:spcAft>
          </a:pPr>
          <a:r>
            <a:rPr lang="en-US" sz="1600" b="1" dirty="0" smtClean="0">
              <a:solidFill>
                <a:schemeClr val="tx1">
                  <a:lumMod val="65000"/>
                  <a:lumOff val="35000"/>
                </a:schemeClr>
              </a:solidFill>
            </a:rPr>
            <a:t>Questions Due</a:t>
          </a:r>
        </a:p>
        <a:p>
          <a:pPr>
            <a:lnSpc>
              <a:spcPct val="90000"/>
            </a:lnSpc>
            <a:spcAft>
              <a:spcPct val="35000"/>
            </a:spcAft>
          </a:pPr>
          <a:r>
            <a:rPr lang="en-US" sz="1400" dirty="0" smtClean="0">
              <a:solidFill>
                <a:schemeClr val="tx1">
                  <a:lumMod val="65000"/>
                  <a:lumOff val="35000"/>
                </a:schemeClr>
              </a:solidFill>
            </a:rPr>
            <a:t>March 25 by 10:00 AM</a:t>
          </a:r>
          <a:endParaRPr lang="en-US" sz="1400" dirty="0">
            <a:solidFill>
              <a:schemeClr val="tx1">
                <a:lumMod val="65000"/>
                <a:lumOff val="35000"/>
              </a:schemeClr>
            </a:solidFill>
          </a:endParaRPr>
        </a:p>
      </dgm:t>
    </dgm:pt>
    <dgm:pt modelId="{16616D47-6243-4D7F-93D2-6C06CB76E42C}" type="parTrans" cxnId="{32ECF6EC-AF68-4171-8157-8B8B118839B1}">
      <dgm:prSet/>
      <dgm:spPr/>
      <dgm:t>
        <a:bodyPr/>
        <a:lstStyle/>
        <a:p>
          <a:endParaRPr lang="en-US">
            <a:solidFill>
              <a:schemeClr val="tx1">
                <a:lumMod val="65000"/>
                <a:lumOff val="35000"/>
              </a:schemeClr>
            </a:solidFill>
          </a:endParaRPr>
        </a:p>
      </dgm:t>
    </dgm:pt>
    <dgm:pt modelId="{24C9CC91-47DC-4031-A326-04A2AF6B1A74}" type="sibTrans" cxnId="{32ECF6EC-AF68-4171-8157-8B8B118839B1}">
      <dgm:prSet/>
      <dgm:spPr/>
      <dgm:t>
        <a:bodyPr/>
        <a:lstStyle/>
        <a:p>
          <a:endParaRPr lang="en-US">
            <a:solidFill>
              <a:schemeClr val="tx1">
                <a:lumMod val="65000"/>
                <a:lumOff val="35000"/>
              </a:schemeClr>
            </a:solidFill>
          </a:endParaRPr>
        </a:p>
      </dgm:t>
    </dgm:pt>
    <dgm:pt modelId="{0A821B20-8264-41A5-A1A3-C51ACF0FDCA3}">
      <dgm:prSet phldrT="[Text]" custT="1"/>
      <dgm:spPr/>
      <dgm:t>
        <a:bodyPr/>
        <a:lstStyle/>
        <a:p>
          <a:pPr>
            <a:lnSpc>
              <a:spcPct val="100000"/>
            </a:lnSpc>
            <a:spcAft>
              <a:spcPts val="600"/>
            </a:spcAft>
          </a:pPr>
          <a:r>
            <a:rPr lang="en-US" sz="1600" b="1" dirty="0" smtClean="0">
              <a:solidFill>
                <a:schemeClr val="tx1">
                  <a:lumMod val="65000"/>
                  <a:lumOff val="35000"/>
                </a:schemeClr>
              </a:solidFill>
            </a:rPr>
            <a:t>Answers Posted by SAWS</a:t>
          </a:r>
        </a:p>
        <a:p>
          <a:pPr>
            <a:lnSpc>
              <a:spcPct val="100000"/>
            </a:lnSpc>
            <a:spcAft>
              <a:spcPts val="600"/>
            </a:spcAft>
          </a:pPr>
          <a:r>
            <a:rPr lang="en-US" sz="1400" dirty="0" smtClean="0">
              <a:solidFill>
                <a:schemeClr val="tx1">
                  <a:lumMod val="65000"/>
                  <a:lumOff val="35000"/>
                </a:schemeClr>
              </a:solidFill>
            </a:rPr>
            <a:t>March 27 by </a:t>
          </a:r>
        </a:p>
        <a:p>
          <a:pPr>
            <a:lnSpc>
              <a:spcPct val="100000"/>
            </a:lnSpc>
            <a:spcAft>
              <a:spcPts val="600"/>
            </a:spcAft>
          </a:pPr>
          <a:r>
            <a:rPr lang="en-US" sz="1400" dirty="0" smtClean="0">
              <a:solidFill>
                <a:schemeClr val="tx1">
                  <a:lumMod val="65000"/>
                  <a:lumOff val="35000"/>
                </a:schemeClr>
              </a:solidFill>
            </a:rPr>
            <a:t>4:00 PM</a:t>
          </a:r>
          <a:endParaRPr lang="en-US" sz="1400" dirty="0">
            <a:solidFill>
              <a:schemeClr val="tx1">
                <a:lumMod val="65000"/>
                <a:lumOff val="35000"/>
              </a:schemeClr>
            </a:solidFill>
          </a:endParaRPr>
        </a:p>
      </dgm:t>
    </dgm:pt>
    <dgm:pt modelId="{734649CD-745E-437D-A56E-A298DB26AD5F}" type="parTrans" cxnId="{617F2C98-E27A-4941-8CAA-52E7F1454BA5}">
      <dgm:prSet/>
      <dgm:spPr/>
      <dgm:t>
        <a:bodyPr/>
        <a:lstStyle/>
        <a:p>
          <a:endParaRPr lang="en-US">
            <a:solidFill>
              <a:schemeClr val="tx1">
                <a:lumMod val="65000"/>
                <a:lumOff val="35000"/>
              </a:schemeClr>
            </a:solidFill>
          </a:endParaRPr>
        </a:p>
      </dgm:t>
    </dgm:pt>
    <dgm:pt modelId="{E6EC4B25-16C0-4C97-9027-68CFAB5E78CC}" type="sibTrans" cxnId="{617F2C98-E27A-4941-8CAA-52E7F1454BA5}">
      <dgm:prSet/>
      <dgm:spPr/>
      <dgm:t>
        <a:bodyPr/>
        <a:lstStyle/>
        <a:p>
          <a:endParaRPr lang="en-US">
            <a:solidFill>
              <a:schemeClr val="tx1">
                <a:lumMod val="65000"/>
                <a:lumOff val="35000"/>
              </a:schemeClr>
            </a:solidFill>
          </a:endParaRPr>
        </a:p>
      </dgm:t>
    </dgm:pt>
    <dgm:pt modelId="{C0BAC11B-A40C-4174-969C-26702A29D7FF}">
      <dgm:prSet phldrT="[Text]" custT="1"/>
      <dgm:spPr/>
      <dgm:t>
        <a:bodyPr/>
        <a:lstStyle/>
        <a:p>
          <a:pPr>
            <a:lnSpc>
              <a:spcPct val="100000"/>
            </a:lnSpc>
            <a:spcAft>
              <a:spcPts val="600"/>
            </a:spcAft>
          </a:pPr>
          <a:r>
            <a:rPr lang="en-US" sz="1600" b="1" dirty="0" smtClean="0">
              <a:solidFill>
                <a:schemeClr val="tx1">
                  <a:lumMod val="65000"/>
                  <a:lumOff val="35000"/>
                </a:schemeClr>
              </a:solidFill>
            </a:rPr>
            <a:t>Start Work</a:t>
          </a:r>
        </a:p>
        <a:p>
          <a:pPr>
            <a:lnSpc>
              <a:spcPct val="100000"/>
            </a:lnSpc>
            <a:spcAft>
              <a:spcPts val="600"/>
            </a:spcAft>
          </a:pPr>
          <a:r>
            <a:rPr lang="en-US" sz="1400" dirty="0" smtClean="0">
              <a:solidFill>
                <a:schemeClr val="tx1">
                  <a:lumMod val="65000"/>
                  <a:lumOff val="35000"/>
                </a:schemeClr>
              </a:solidFill>
            </a:rPr>
            <a:t>July 2020</a:t>
          </a:r>
          <a:endParaRPr lang="en-US" sz="1400" dirty="0">
            <a:solidFill>
              <a:schemeClr val="tx1">
                <a:lumMod val="65000"/>
                <a:lumOff val="35000"/>
              </a:schemeClr>
            </a:solidFill>
          </a:endParaRPr>
        </a:p>
      </dgm:t>
    </dgm:pt>
    <dgm:pt modelId="{ED1C5479-AE9A-4CF1-BA31-8F50010D0965}" type="parTrans" cxnId="{EB84A648-E07D-401F-8BA3-0B727EDC18C6}">
      <dgm:prSet/>
      <dgm:spPr/>
      <dgm:t>
        <a:bodyPr/>
        <a:lstStyle/>
        <a:p>
          <a:endParaRPr lang="en-US">
            <a:solidFill>
              <a:schemeClr val="tx1">
                <a:lumMod val="65000"/>
                <a:lumOff val="35000"/>
              </a:schemeClr>
            </a:solidFill>
          </a:endParaRPr>
        </a:p>
      </dgm:t>
    </dgm:pt>
    <dgm:pt modelId="{EF258CE6-A6C8-40C6-941A-74886D457AFF}" type="sibTrans" cxnId="{EB84A648-E07D-401F-8BA3-0B727EDC18C6}">
      <dgm:prSet/>
      <dgm:spPr/>
      <dgm:t>
        <a:bodyPr/>
        <a:lstStyle/>
        <a:p>
          <a:endParaRPr lang="en-US">
            <a:solidFill>
              <a:schemeClr val="tx1">
                <a:lumMod val="65000"/>
                <a:lumOff val="35000"/>
              </a:schemeClr>
            </a:solidFill>
          </a:endParaRPr>
        </a:p>
      </dgm:t>
    </dgm:pt>
    <dgm:pt modelId="{10F62431-0D0E-4834-82F9-5F157D9189AC}">
      <dgm:prSet phldrT="[Text]" custT="1"/>
      <dgm:spPr/>
      <dgm:t>
        <a:bodyPr/>
        <a:lstStyle/>
        <a:p>
          <a:pPr>
            <a:lnSpc>
              <a:spcPct val="100000"/>
            </a:lnSpc>
            <a:spcAft>
              <a:spcPts val="600"/>
            </a:spcAft>
          </a:pPr>
          <a:r>
            <a:rPr lang="en-US" sz="1600" b="1" dirty="0" smtClean="0">
              <a:solidFill>
                <a:schemeClr val="tx1">
                  <a:lumMod val="65000"/>
                  <a:lumOff val="35000"/>
                </a:schemeClr>
              </a:solidFill>
            </a:rPr>
            <a:t>SOQs Due </a:t>
          </a:r>
        </a:p>
        <a:p>
          <a:pPr>
            <a:lnSpc>
              <a:spcPct val="100000"/>
            </a:lnSpc>
            <a:spcAft>
              <a:spcPts val="600"/>
            </a:spcAft>
          </a:pPr>
          <a:r>
            <a:rPr lang="en-US" sz="1400" dirty="0" smtClean="0">
              <a:solidFill>
                <a:schemeClr val="tx1">
                  <a:lumMod val="65000"/>
                  <a:lumOff val="35000"/>
                </a:schemeClr>
              </a:solidFill>
            </a:rPr>
            <a:t>April 6 by </a:t>
          </a:r>
        </a:p>
        <a:p>
          <a:pPr>
            <a:lnSpc>
              <a:spcPct val="100000"/>
            </a:lnSpc>
            <a:spcAft>
              <a:spcPts val="600"/>
            </a:spcAft>
          </a:pPr>
          <a:r>
            <a:rPr lang="en-US" sz="1400" dirty="0" smtClean="0">
              <a:solidFill>
                <a:schemeClr val="tx1">
                  <a:lumMod val="65000"/>
                  <a:lumOff val="35000"/>
                </a:schemeClr>
              </a:solidFill>
            </a:rPr>
            <a:t>10:00 AM</a:t>
          </a:r>
          <a:endParaRPr lang="en-US" sz="1400" dirty="0">
            <a:solidFill>
              <a:schemeClr val="tx1">
                <a:lumMod val="65000"/>
                <a:lumOff val="35000"/>
              </a:schemeClr>
            </a:solidFill>
          </a:endParaRPr>
        </a:p>
      </dgm:t>
    </dgm:pt>
    <dgm:pt modelId="{36D7AE95-6DD3-4C31-AC87-891C8ECC80A5}" type="parTrans" cxnId="{340C4E87-9A80-458D-8FDC-C7BF7BB806C4}">
      <dgm:prSet/>
      <dgm:spPr/>
      <dgm:t>
        <a:bodyPr/>
        <a:lstStyle/>
        <a:p>
          <a:endParaRPr lang="en-US">
            <a:solidFill>
              <a:schemeClr val="tx1">
                <a:lumMod val="65000"/>
                <a:lumOff val="35000"/>
              </a:schemeClr>
            </a:solidFill>
          </a:endParaRPr>
        </a:p>
      </dgm:t>
    </dgm:pt>
    <dgm:pt modelId="{7C7332BD-1EA9-44EF-87BF-DA3419C3A022}" type="sibTrans" cxnId="{340C4E87-9A80-458D-8FDC-C7BF7BB806C4}">
      <dgm:prSet/>
      <dgm:spPr/>
      <dgm:t>
        <a:bodyPr/>
        <a:lstStyle/>
        <a:p>
          <a:endParaRPr lang="en-US">
            <a:solidFill>
              <a:schemeClr val="tx1">
                <a:lumMod val="65000"/>
                <a:lumOff val="35000"/>
              </a:schemeClr>
            </a:solidFill>
          </a:endParaRPr>
        </a:p>
      </dgm:t>
    </dgm:pt>
    <dgm:pt modelId="{DA70E09D-A26A-40B8-B28A-9E96DDC21F3D}">
      <dgm:prSet phldrT="[Text]" custT="1"/>
      <dgm:spPr/>
      <dgm:t>
        <a:bodyPr/>
        <a:lstStyle/>
        <a:p>
          <a:pPr>
            <a:lnSpc>
              <a:spcPct val="100000"/>
            </a:lnSpc>
            <a:spcAft>
              <a:spcPts val="600"/>
            </a:spcAft>
          </a:pPr>
          <a:r>
            <a:rPr lang="en-US" sz="1600" b="1" dirty="0" smtClean="0">
              <a:solidFill>
                <a:schemeClr val="tx1">
                  <a:lumMod val="65000"/>
                  <a:lumOff val="35000"/>
                </a:schemeClr>
              </a:solidFill>
            </a:rPr>
            <a:t>Interview with Consultants </a:t>
          </a:r>
        </a:p>
        <a:p>
          <a:pPr>
            <a:lnSpc>
              <a:spcPct val="100000"/>
            </a:lnSpc>
            <a:spcAft>
              <a:spcPts val="600"/>
            </a:spcAft>
          </a:pPr>
          <a:r>
            <a:rPr lang="en-US" sz="1200" dirty="0" smtClean="0">
              <a:solidFill>
                <a:schemeClr val="tx1">
                  <a:lumMod val="65000"/>
                  <a:lumOff val="35000"/>
                </a:schemeClr>
              </a:solidFill>
            </a:rPr>
            <a:t>(if necessary)</a:t>
          </a:r>
        </a:p>
        <a:p>
          <a:pPr>
            <a:lnSpc>
              <a:spcPct val="100000"/>
            </a:lnSpc>
            <a:spcAft>
              <a:spcPts val="600"/>
            </a:spcAft>
          </a:pPr>
          <a:r>
            <a:rPr lang="en-US" sz="1400" dirty="0" smtClean="0">
              <a:solidFill>
                <a:schemeClr val="tx1">
                  <a:lumMod val="65000"/>
                  <a:lumOff val="35000"/>
                </a:schemeClr>
              </a:solidFill>
            </a:rPr>
            <a:t>May 2020</a:t>
          </a:r>
          <a:endParaRPr lang="en-US" sz="1400" dirty="0">
            <a:solidFill>
              <a:schemeClr val="tx1">
                <a:lumMod val="65000"/>
                <a:lumOff val="35000"/>
              </a:schemeClr>
            </a:solidFill>
          </a:endParaRPr>
        </a:p>
      </dgm:t>
    </dgm:pt>
    <dgm:pt modelId="{F65050D0-781E-4C34-BDF0-CC6CD70C2AAB}" type="parTrans" cxnId="{5D9C71D8-167F-4BB7-8170-0EF07C83F2AE}">
      <dgm:prSet/>
      <dgm:spPr/>
      <dgm:t>
        <a:bodyPr/>
        <a:lstStyle/>
        <a:p>
          <a:endParaRPr lang="en-US">
            <a:solidFill>
              <a:schemeClr val="tx1">
                <a:lumMod val="65000"/>
                <a:lumOff val="35000"/>
              </a:schemeClr>
            </a:solidFill>
          </a:endParaRPr>
        </a:p>
      </dgm:t>
    </dgm:pt>
    <dgm:pt modelId="{66524D1A-65F8-4263-B88C-25BEB2676A4F}" type="sibTrans" cxnId="{5D9C71D8-167F-4BB7-8170-0EF07C83F2AE}">
      <dgm:prSet/>
      <dgm:spPr/>
      <dgm:t>
        <a:bodyPr/>
        <a:lstStyle/>
        <a:p>
          <a:endParaRPr lang="en-US">
            <a:solidFill>
              <a:schemeClr val="tx1">
                <a:lumMod val="65000"/>
                <a:lumOff val="35000"/>
              </a:schemeClr>
            </a:solidFill>
          </a:endParaRPr>
        </a:p>
      </dgm:t>
    </dgm:pt>
    <dgm:pt modelId="{C51BBB5F-CD90-4F46-AD14-298AC2131FE8}">
      <dgm:prSet phldrT="[Text]" custT="1"/>
      <dgm:spPr/>
      <dgm:t>
        <a:bodyPr/>
        <a:lstStyle/>
        <a:p>
          <a:pPr>
            <a:lnSpc>
              <a:spcPct val="100000"/>
            </a:lnSpc>
            <a:spcAft>
              <a:spcPts val="600"/>
            </a:spcAft>
          </a:pPr>
          <a:r>
            <a:rPr lang="en-US" sz="1600" b="1" dirty="0" smtClean="0">
              <a:solidFill>
                <a:schemeClr val="tx1">
                  <a:lumMod val="65000"/>
                  <a:lumOff val="35000"/>
                </a:schemeClr>
              </a:solidFill>
            </a:rPr>
            <a:t>SAWS Board Award</a:t>
          </a:r>
        </a:p>
        <a:p>
          <a:pPr>
            <a:lnSpc>
              <a:spcPct val="100000"/>
            </a:lnSpc>
            <a:spcAft>
              <a:spcPts val="600"/>
            </a:spcAft>
          </a:pPr>
          <a:r>
            <a:rPr lang="en-US" sz="1400" dirty="0" smtClean="0">
              <a:solidFill>
                <a:schemeClr val="tx1">
                  <a:lumMod val="65000"/>
                  <a:lumOff val="35000"/>
                </a:schemeClr>
              </a:solidFill>
            </a:rPr>
            <a:t>July 2020</a:t>
          </a:r>
          <a:endParaRPr lang="en-US" sz="1400" dirty="0">
            <a:solidFill>
              <a:schemeClr val="tx1">
                <a:lumMod val="65000"/>
                <a:lumOff val="35000"/>
              </a:schemeClr>
            </a:solidFill>
          </a:endParaRPr>
        </a:p>
      </dgm:t>
    </dgm:pt>
    <dgm:pt modelId="{6F008A57-E9D9-45CF-A744-DCAA3EA3C508}" type="parTrans" cxnId="{7AD55804-78F0-4FEA-B816-372D29A3B6E9}">
      <dgm:prSet/>
      <dgm:spPr/>
      <dgm:t>
        <a:bodyPr/>
        <a:lstStyle/>
        <a:p>
          <a:endParaRPr lang="en-US">
            <a:solidFill>
              <a:schemeClr val="tx1">
                <a:lumMod val="65000"/>
                <a:lumOff val="35000"/>
              </a:schemeClr>
            </a:solidFill>
          </a:endParaRPr>
        </a:p>
      </dgm:t>
    </dgm:pt>
    <dgm:pt modelId="{84D90936-D9CF-4E88-A765-A71319382EEC}" type="sibTrans" cxnId="{7AD55804-78F0-4FEA-B816-372D29A3B6E9}">
      <dgm:prSet/>
      <dgm:spPr/>
      <dgm:t>
        <a:bodyPr/>
        <a:lstStyle/>
        <a:p>
          <a:endParaRPr lang="en-US">
            <a:solidFill>
              <a:schemeClr val="tx1">
                <a:lumMod val="65000"/>
                <a:lumOff val="35000"/>
              </a:schemeClr>
            </a:solidFill>
          </a:endParaRPr>
        </a:p>
      </dgm:t>
    </dgm:pt>
    <dgm:pt modelId="{CC64F7FE-6A4D-42E1-99D8-AC1ECCDCD52E}" type="pres">
      <dgm:prSet presAssocID="{03B857B8-D92D-49D9-8B21-BE8DA9B6597E}" presName="Name0" presStyleCnt="0">
        <dgm:presLayoutVars>
          <dgm:dir/>
          <dgm:resizeHandles val="exact"/>
        </dgm:presLayoutVars>
      </dgm:prSet>
      <dgm:spPr/>
    </dgm:pt>
    <dgm:pt modelId="{E785B0BC-B42D-4286-B62C-7774B496B0F5}" type="pres">
      <dgm:prSet presAssocID="{03B857B8-D92D-49D9-8B21-BE8DA9B6597E}" presName="arrow" presStyleLbl="bgShp" presStyleIdx="0" presStyleCnt="1"/>
      <dgm:spPr>
        <a:prstGeom prst="notchedRightArrow">
          <a:avLst/>
        </a:prstGeom>
        <a:blipFill rotWithShape="0">
          <a:blip xmlns:r="http://schemas.openxmlformats.org/officeDocument/2006/relationships" r:embed="rId1"/>
          <a:stretch>
            <a:fillRect/>
          </a:stretch>
        </a:blipFill>
      </dgm:spPr>
    </dgm:pt>
    <dgm:pt modelId="{4975270A-A8D4-4950-8921-A5E7F4E3EC5A}" type="pres">
      <dgm:prSet presAssocID="{03B857B8-D92D-49D9-8B21-BE8DA9B6597E}" presName="points" presStyleCnt="0"/>
      <dgm:spPr/>
    </dgm:pt>
    <dgm:pt modelId="{116655AB-AD49-44EC-8125-F517FB7DD8E2}" type="pres">
      <dgm:prSet presAssocID="{A20F4C58-7FA4-4011-9D5F-4CF83502FEC0}" presName="compositeA" presStyleCnt="0"/>
      <dgm:spPr/>
    </dgm:pt>
    <dgm:pt modelId="{96F80BA9-2C2A-4884-876B-16603663AE6F}" type="pres">
      <dgm:prSet presAssocID="{A20F4C58-7FA4-4011-9D5F-4CF83502FEC0}" presName="textA" presStyleLbl="revTx" presStyleIdx="0" presStyleCnt="6" custScaleX="118596" custLinFactNeighborX="13672">
        <dgm:presLayoutVars>
          <dgm:bulletEnabled val="1"/>
        </dgm:presLayoutVars>
      </dgm:prSet>
      <dgm:spPr/>
      <dgm:t>
        <a:bodyPr/>
        <a:lstStyle/>
        <a:p>
          <a:endParaRPr lang="en-US"/>
        </a:p>
      </dgm:t>
    </dgm:pt>
    <dgm:pt modelId="{9B26DB62-5013-48AE-9D22-745063DDD9F4}" type="pres">
      <dgm:prSet presAssocID="{A20F4C58-7FA4-4011-9D5F-4CF83502FEC0}" presName="circleA" presStyleLbl="node1" presStyleIdx="0" presStyleCnt="6" custLinFactNeighborX="44792" custLinFactNeighborY="0"/>
      <dgm:spPr/>
    </dgm:pt>
    <dgm:pt modelId="{679723EE-381D-41D5-8C57-AF7290CC8812}" type="pres">
      <dgm:prSet presAssocID="{A20F4C58-7FA4-4011-9D5F-4CF83502FEC0}" presName="spaceA" presStyleCnt="0"/>
      <dgm:spPr/>
    </dgm:pt>
    <dgm:pt modelId="{E549C27B-6C73-42E2-ADD8-6E34F5C9A871}" type="pres">
      <dgm:prSet presAssocID="{24C9CC91-47DC-4031-A326-04A2AF6B1A74}" presName="space" presStyleCnt="0"/>
      <dgm:spPr/>
    </dgm:pt>
    <dgm:pt modelId="{57856F2D-CFD3-4987-99A3-2B3B3746A466}" type="pres">
      <dgm:prSet presAssocID="{0A821B20-8264-41A5-A1A3-C51ACF0FDCA3}" presName="compositeB" presStyleCnt="0"/>
      <dgm:spPr/>
    </dgm:pt>
    <dgm:pt modelId="{22035811-8B18-4C56-94BB-CE465D9BCE9C}" type="pres">
      <dgm:prSet presAssocID="{0A821B20-8264-41A5-A1A3-C51ACF0FDCA3}" presName="textB" presStyleLbl="revTx" presStyleIdx="1" presStyleCnt="6" custScaleX="121218" custLinFactNeighborX="-4495" custLinFactNeighborY="-487">
        <dgm:presLayoutVars>
          <dgm:bulletEnabled val="1"/>
        </dgm:presLayoutVars>
      </dgm:prSet>
      <dgm:spPr/>
      <dgm:t>
        <a:bodyPr/>
        <a:lstStyle/>
        <a:p>
          <a:endParaRPr lang="en-US"/>
        </a:p>
      </dgm:t>
    </dgm:pt>
    <dgm:pt modelId="{320FE455-7266-4FA5-ACAF-5E2EA27F2C80}" type="pres">
      <dgm:prSet presAssocID="{0A821B20-8264-41A5-A1A3-C51ACF0FDCA3}" presName="circleB" presStyleLbl="node1" presStyleIdx="1" presStyleCnt="6" custLinFactNeighborX="-13632"/>
      <dgm:spPr/>
    </dgm:pt>
    <dgm:pt modelId="{83C19FC6-B365-4BA5-976A-B437950A7BF1}" type="pres">
      <dgm:prSet presAssocID="{0A821B20-8264-41A5-A1A3-C51ACF0FDCA3}" presName="spaceB" presStyleCnt="0"/>
      <dgm:spPr/>
    </dgm:pt>
    <dgm:pt modelId="{648A594B-7BD4-45E7-A381-C232F29E4CFD}" type="pres">
      <dgm:prSet presAssocID="{E6EC4B25-16C0-4C97-9027-68CFAB5E78CC}" presName="space" presStyleCnt="0"/>
      <dgm:spPr/>
    </dgm:pt>
    <dgm:pt modelId="{77A64D17-131A-4334-8445-559A4EA32E3F}" type="pres">
      <dgm:prSet presAssocID="{10F62431-0D0E-4834-82F9-5F157D9189AC}" presName="compositeA" presStyleCnt="0"/>
      <dgm:spPr/>
    </dgm:pt>
    <dgm:pt modelId="{8C01E39C-1FB2-4C62-9779-5414A73F8D91}" type="pres">
      <dgm:prSet presAssocID="{10F62431-0D0E-4834-82F9-5F157D9189AC}" presName="textA" presStyleLbl="revTx" presStyleIdx="2" presStyleCnt="6" custScaleX="138336" custLinFactNeighborX="-31143" custLinFactNeighborY="1461">
        <dgm:presLayoutVars>
          <dgm:bulletEnabled val="1"/>
        </dgm:presLayoutVars>
      </dgm:prSet>
      <dgm:spPr/>
      <dgm:t>
        <a:bodyPr/>
        <a:lstStyle/>
        <a:p>
          <a:endParaRPr lang="en-US"/>
        </a:p>
      </dgm:t>
    </dgm:pt>
    <dgm:pt modelId="{A126818B-6711-4830-B436-0DB825FADE49}" type="pres">
      <dgm:prSet presAssocID="{10F62431-0D0E-4834-82F9-5F157D9189AC}" presName="circleA" presStyleLbl="node1" presStyleIdx="2" presStyleCnt="6" custLinFactNeighborX="-93479"/>
      <dgm:spPr/>
    </dgm:pt>
    <dgm:pt modelId="{F1DA2C44-11D1-4902-AE3E-5DB55BCAD304}" type="pres">
      <dgm:prSet presAssocID="{10F62431-0D0E-4834-82F9-5F157D9189AC}" presName="spaceA" presStyleCnt="0"/>
      <dgm:spPr/>
    </dgm:pt>
    <dgm:pt modelId="{3BB6D2BD-3B28-4B7B-800E-6F89725578E5}" type="pres">
      <dgm:prSet presAssocID="{7C7332BD-1EA9-44EF-87BF-DA3419C3A022}" presName="space" presStyleCnt="0"/>
      <dgm:spPr/>
    </dgm:pt>
    <dgm:pt modelId="{F6F86C9D-FECC-43F9-B72E-0EE3BFE0BBE1}" type="pres">
      <dgm:prSet presAssocID="{DA70E09D-A26A-40B8-B28A-9E96DDC21F3D}" presName="compositeB" presStyleCnt="0"/>
      <dgm:spPr/>
    </dgm:pt>
    <dgm:pt modelId="{7C119482-7055-4D27-8B67-0AE9230983E4}" type="pres">
      <dgm:prSet presAssocID="{DA70E09D-A26A-40B8-B28A-9E96DDC21F3D}" presName="textB" presStyleLbl="revTx" presStyleIdx="3" presStyleCnt="6" custScaleX="109880" custLinFactNeighborX="-51048" custLinFactNeighborY="-487">
        <dgm:presLayoutVars>
          <dgm:bulletEnabled val="1"/>
        </dgm:presLayoutVars>
      </dgm:prSet>
      <dgm:spPr/>
      <dgm:t>
        <a:bodyPr/>
        <a:lstStyle/>
        <a:p>
          <a:endParaRPr lang="en-US"/>
        </a:p>
      </dgm:t>
    </dgm:pt>
    <dgm:pt modelId="{0EDCCC69-B16C-42C3-8F3F-6435426AA470}" type="pres">
      <dgm:prSet presAssocID="{DA70E09D-A26A-40B8-B28A-9E96DDC21F3D}" presName="circleB" presStyleLbl="node1" presStyleIdx="3" presStyleCnt="6" custLinFactX="-50946" custLinFactNeighborX="-100000"/>
      <dgm:spPr/>
    </dgm:pt>
    <dgm:pt modelId="{5FE6A5DE-B2CA-48FB-A8A1-F70149AA850B}" type="pres">
      <dgm:prSet presAssocID="{DA70E09D-A26A-40B8-B28A-9E96DDC21F3D}" presName="spaceB" presStyleCnt="0"/>
      <dgm:spPr/>
    </dgm:pt>
    <dgm:pt modelId="{2CDE327A-C107-467C-B82A-ED1AE682B4DC}" type="pres">
      <dgm:prSet presAssocID="{66524D1A-65F8-4263-B88C-25BEB2676A4F}" presName="space" presStyleCnt="0"/>
      <dgm:spPr/>
    </dgm:pt>
    <dgm:pt modelId="{980D3408-0B59-494F-884D-411077C36FDC}" type="pres">
      <dgm:prSet presAssocID="{C51BBB5F-CD90-4F46-AD14-298AC2131FE8}" presName="compositeA" presStyleCnt="0"/>
      <dgm:spPr/>
    </dgm:pt>
    <dgm:pt modelId="{47458ADC-0C13-4155-B311-DBA1977FAEE7}" type="pres">
      <dgm:prSet presAssocID="{C51BBB5F-CD90-4F46-AD14-298AC2131FE8}" presName="textA" presStyleLbl="revTx" presStyleIdx="4" presStyleCnt="6" custScaleX="112804" custLinFactNeighborX="-58483" custLinFactNeighborY="-487">
        <dgm:presLayoutVars>
          <dgm:bulletEnabled val="1"/>
        </dgm:presLayoutVars>
      </dgm:prSet>
      <dgm:spPr/>
      <dgm:t>
        <a:bodyPr/>
        <a:lstStyle/>
        <a:p>
          <a:endParaRPr lang="en-US"/>
        </a:p>
      </dgm:t>
    </dgm:pt>
    <dgm:pt modelId="{59179895-8079-4D9E-9A47-84C75B743A2F}" type="pres">
      <dgm:prSet presAssocID="{C51BBB5F-CD90-4F46-AD14-298AC2131FE8}" presName="circleA" presStyleLbl="node1" presStyleIdx="4" presStyleCnt="6" custLinFactX="-81114" custLinFactNeighborX="-100000"/>
      <dgm:spPr/>
    </dgm:pt>
    <dgm:pt modelId="{44B75DCE-C3DC-46B9-899C-ECE9A803729C}" type="pres">
      <dgm:prSet presAssocID="{C51BBB5F-CD90-4F46-AD14-298AC2131FE8}" presName="spaceA" presStyleCnt="0"/>
      <dgm:spPr/>
    </dgm:pt>
    <dgm:pt modelId="{00CA66DB-6545-4888-8E2A-6EE764E5B65C}" type="pres">
      <dgm:prSet presAssocID="{84D90936-D9CF-4E88-A765-A71319382EEC}" presName="space" presStyleCnt="0"/>
      <dgm:spPr/>
    </dgm:pt>
    <dgm:pt modelId="{6E5856F9-9C81-4638-BB64-A8917C8DC324}" type="pres">
      <dgm:prSet presAssocID="{C0BAC11B-A40C-4174-969C-26702A29D7FF}" presName="compositeB" presStyleCnt="0"/>
      <dgm:spPr/>
    </dgm:pt>
    <dgm:pt modelId="{07F99F2F-8490-40CE-952C-67D7923C39A3}" type="pres">
      <dgm:prSet presAssocID="{C0BAC11B-A40C-4174-969C-26702A29D7FF}" presName="textB" presStyleLbl="revTx" presStyleIdx="5" presStyleCnt="6" custScaleX="128092" custLinFactNeighborX="-67838" custLinFactNeighborY="-487">
        <dgm:presLayoutVars>
          <dgm:bulletEnabled val="1"/>
        </dgm:presLayoutVars>
      </dgm:prSet>
      <dgm:spPr/>
      <dgm:t>
        <a:bodyPr/>
        <a:lstStyle/>
        <a:p>
          <a:endParaRPr lang="en-US"/>
        </a:p>
      </dgm:t>
    </dgm:pt>
    <dgm:pt modelId="{7A382C09-1BB4-4A41-961A-DE23D2705BAC}" type="pres">
      <dgm:prSet presAssocID="{C0BAC11B-A40C-4174-969C-26702A29D7FF}" presName="circleB" presStyleLbl="node1" presStyleIdx="5" presStyleCnt="6" custLinFactX="-94808" custLinFactNeighborX="-100000"/>
      <dgm:spPr/>
      <dgm:t>
        <a:bodyPr/>
        <a:lstStyle/>
        <a:p>
          <a:endParaRPr lang="en-US"/>
        </a:p>
      </dgm:t>
    </dgm:pt>
    <dgm:pt modelId="{64F40D2E-9DAE-44F3-A9F8-43076E50E6F2}" type="pres">
      <dgm:prSet presAssocID="{C0BAC11B-A40C-4174-969C-26702A29D7FF}" presName="spaceB" presStyleCnt="0"/>
      <dgm:spPr/>
    </dgm:pt>
  </dgm:ptLst>
  <dgm:cxnLst>
    <dgm:cxn modelId="{340C4E87-9A80-458D-8FDC-C7BF7BB806C4}" srcId="{03B857B8-D92D-49D9-8B21-BE8DA9B6597E}" destId="{10F62431-0D0E-4834-82F9-5F157D9189AC}" srcOrd="2" destOrd="0" parTransId="{36D7AE95-6DD3-4C31-AC87-891C8ECC80A5}" sibTransId="{7C7332BD-1EA9-44EF-87BF-DA3419C3A022}"/>
    <dgm:cxn modelId="{5D9C71D8-167F-4BB7-8170-0EF07C83F2AE}" srcId="{03B857B8-D92D-49D9-8B21-BE8DA9B6597E}" destId="{DA70E09D-A26A-40B8-B28A-9E96DDC21F3D}" srcOrd="3" destOrd="0" parTransId="{F65050D0-781E-4C34-BDF0-CC6CD70C2AAB}" sibTransId="{66524D1A-65F8-4263-B88C-25BEB2676A4F}"/>
    <dgm:cxn modelId="{C6B3D385-837C-4433-9724-7BC344E211FF}" type="presOf" srcId="{C51BBB5F-CD90-4F46-AD14-298AC2131FE8}" destId="{47458ADC-0C13-4155-B311-DBA1977FAEE7}" srcOrd="0" destOrd="0" presId="urn:microsoft.com/office/officeart/2005/8/layout/hProcess11"/>
    <dgm:cxn modelId="{FB6751D2-ACF0-470A-A395-1EB65FA64931}" type="presOf" srcId="{03B857B8-D92D-49D9-8B21-BE8DA9B6597E}" destId="{CC64F7FE-6A4D-42E1-99D8-AC1ECCDCD52E}" srcOrd="0" destOrd="0" presId="urn:microsoft.com/office/officeart/2005/8/layout/hProcess11"/>
    <dgm:cxn modelId="{EB84A648-E07D-401F-8BA3-0B727EDC18C6}" srcId="{03B857B8-D92D-49D9-8B21-BE8DA9B6597E}" destId="{C0BAC11B-A40C-4174-969C-26702A29D7FF}" srcOrd="5" destOrd="0" parTransId="{ED1C5479-AE9A-4CF1-BA31-8F50010D0965}" sibTransId="{EF258CE6-A6C8-40C6-941A-74886D457AFF}"/>
    <dgm:cxn modelId="{7FE6A73A-F27D-4274-9687-811C05A92AB1}" type="presOf" srcId="{10F62431-0D0E-4834-82F9-5F157D9189AC}" destId="{8C01E39C-1FB2-4C62-9779-5414A73F8D91}" srcOrd="0" destOrd="0" presId="urn:microsoft.com/office/officeart/2005/8/layout/hProcess11"/>
    <dgm:cxn modelId="{15B2CCD8-5C05-4D32-B9D4-0D70296FB3D8}" type="presOf" srcId="{0A821B20-8264-41A5-A1A3-C51ACF0FDCA3}" destId="{22035811-8B18-4C56-94BB-CE465D9BCE9C}" srcOrd="0" destOrd="0" presId="urn:microsoft.com/office/officeart/2005/8/layout/hProcess11"/>
    <dgm:cxn modelId="{AE2335D7-CCAB-4DD3-B3A3-5C845CBE567E}" type="presOf" srcId="{A20F4C58-7FA4-4011-9D5F-4CF83502FEC0}" destId="{96F80BA9-2C2A-4884-876B-16603663AE6F}" srcOrd="0" destOrd="0" presId="urn:microsoft.com/office/officeart/2005/8/layout/hProcess11"/>
    <dgm:cxn modelId="{3845470A-0BA2-4CCD-854D-D6FEFA49CF6E}" type="presOf" srcId="{DA70E09D-A26A-40B8-B28A-9E96DDC21F3D}" destId="{7C119482-7055-4D27-8B67-0AE9230983E4}" srcOrd="0" destOrd="0" presId="urn:microsoft.com/office/officeart/2005/8/layout/hProcess11"/>
    <dgm:cxn modelId="{A9CC6BCD-5A16-47CA-82FD-ABE29C3F7275}" type="presOf" srcId="{C0BAC11B-A40C-4174-969C-26702A29D7FF}" destId="{07F99F2F-8490-40CE-952C-67D7923C39A3}" srcOrd="0" destOrd="0" presId="urn:microsoft.com/office/officeart/2005/8/layout/hProcess11"/>
    <dgm:cxn modelId="{617F2C98-E27A-4941-8CAA-52E7F1454BA5}" srcId="{03B857B8-D92D-49D9-8B21-BE8DA9B6597E}" destId="{0A821B20-8264-41A5-A1A3-C51ACF0FDCA3}" srcOrd="1" destOrd="0" parTransId="{734649CD-745E-437D-A56E-A298DB26AD5F}" sibTransId="{E6EC4B25-16C0-4C97-9027-68CFAB5E78CC}"/>
    <dgm:cxn modelId="{32ECF6EC-AF68-4171-8157-8B8B118839B1}" srcId="{03B857B8-D92D-49D9-8B21-BE8DA9B6597E}" destId="{A20F4C58-7FA4-4011-9D5F-4CF83502FEC0}" srcOrd="0" destOrd="0" parTransId="{16616D47-6243-4D7F-93D2-6C06CB76E42C}" sibTransId="{24C9CC91-47DC-4031-A326-04A2AF6B1A74}"/>
    <dgm:cxn modelId="{7AD55804-78F0-4FEA-B816-372D29A3B6E9}" srcId="{03B857B8-D92D-49D9-8B21-BE8DA9B6597E}" destId="{C51BBB5F-CD90-4F46-AD14-298AC2131FE8}" srcOrd="4" destOrd="0" parTransId="{6F008A57-E9D9-45CF-A744-DCAA3EA3C508}" sibTransId="{84D90936-D9CF-4E88-A765-A71319382EEC}"/>
    <dgm:cxn modelId="{CDD78500-87C8-4EC4-8992-5E7E600D8CB7}" type="presParOf" srcId="{CC64F7FE-6A4D-42E1-99D8-AC1ECCDCD52E}" destId="{E785B0BC-B42D-4286-B62C-7774B496B0F5}" srcOrd="0" destOrd="0" presId="urn:microsoft.com/office/officeart/2005/8/layout/hProcess11"/>
    <dgm:cxn modelId="{9BF3B958-FEAB-450F-AF5D-EDDAFECCD4B9}" type="presParOf" srcId="{CC64F7FE-6A4D-42E1-99D8-AC1ECCDCD52E}" destId="{4975270A-A8D4-4950-8921-A5E7F4E3EC5A}" srcOrd="1" destOrd="0" presId="urn:microsoft.com/office/officeart/2005/8/layout/hProcess11"/>
    <dgm:cxn modelId="{1D8DC5D9-42F8-4C88-9182-C5E821E3BDC7}" type="presParOf" srcId="{4975270A-A8D4-4950-8921-A5E7F4E3EC5A}" destId="{116655AB-AD49-44EC-8125-F517FB7DD8E2}" srcOrd="0" destOrd="0" presId="urn:microsoft.com/office/officeart/2005/8/layout/hProcess11"/>
    <dgm:cxn modelId="{FFE1D345-D6E0-4004-B8E3-F08D28B3D092}" type="presParOf" srcId="{116655AB-AD49-44EC-8125-F517FB7DD8E2}" destId="{96F80BA9-2C2A-4884-876B-16603663AE6F}" srcOrd="0" destOrd="0" presId="urn:microsoft.com/office/officeart/2005/8/layout/hProcess11"/>
    <dgm:cxn modelId="{1F4B0CF2-D7E0-4C9F-BE96-00F426C9ABB3}" type="presParOf" srcId="{116655AB-AD49-44EC-8125-F517FB7DD8E2}" destId="{9B26DB62-5013-48AE-9D22-745063DDD9F4}" srcOrd="1" destOrd="0" presId="urn:microsoft.com/office/officeart/2005/8/layout/hProcess11"/>
    <dgm:cxn modelId="{F72B4348-9024-4C96-865F-610AF8BA76C2}" type="presParOf" srcId="{116655AB-AD49-44EC-8125-F517FB7DD8E2}" destId="{679723EE-381D-41D5-8C57-AF7290CC8812}" srcOrd="2" destOrd="0" presId="urn:microsoft.com/office/officeart/2005/8/layout/hProcess11"/>
    <dgm:cxn modelId="{1DBAAB5E-69D1-47C6-8506-AF12DCCF7045}" type="presParOf" srcId="{4975270A-A8D4-4950-8921-A5E7F4E3EC5A}" destId="{E549C27B-6C73-42E2-ADD8-6E34F5C9A871}" srcOrd="1" destOrd="0" presId="urn:microsoft.com/office/officeart/2005/8/layout/hProcess11"/>
    <dgm:cxn modelId="{D1C881B2-1282-40E5-ACBA-22B050CA862F}" type="presParOf" srcId="{4975270A-A8D4-4950-8921-A5E7F4E3EC5A}" destId="{57856F2D-CFD3-4987-99A3-2B3B3746A466}" srcOrd="2" destOrd="0" presId="urn:microsoft.com/office/officeart/2005/8/layout/hProcess11"/>
    <dgm:cxn modelId="{60EC64AA-2F44-44A8-AF07-ED1D10EB8E5E}" type="presParOf" srcId="{57856F2D-CFD3-4987-99A3-2B3B3746A466}" destId="{22035811-8B18-4C56-94BB-CE465D9BCE9C}" srcOrd="0" destOrd="0" presId="urn:microsoft.com/office/officeart/2005/8/layout/hProcess11"/>
    <dgm:cxn modelId="{55DAEBD8-1063-4E6E-B737-12F3FA0FE29E}" type="presParOf" srcId="{57856F2D-CFD3-4987-99A3-2B3B3746A466}" destId="{320FE455-7266-4FA5-ACAF-5E2EA27F2C80}" srcOrd="1" destOrd="0" presId="urn:microsoft.com/office/officeart/2005/8/layout/hProcess11"/>
    <dgm:cxn modelId="{C69A9EA3-30E1-4202-9383-F192621D62C8}" type="presParOf" srcId="{57856F2D-CFD3-4987-99A3-2B3B3746A466}" destId="{83C19FC6-B365-4BA5-976A-B437950A7BF1}" srcOrd="2" destOrd="0" presId="urn:microsoft.com/office/officeart/2005/8/layout/hProcess11"/>
    <dgm:cxn modelId="{4356E95C-0163-4383-86DE-0A2F7F0B0D70}" type="presParOf" srcId="{4975270A-A8D4-4950-8921-A5E7F4E3EC5A}" destId="{648A594B-7BD4-45E7-A381-C232F29E4CFD}" srcOrd="3" destOrd="0" presId="urn:microsoft.com/office/officeart/2005/8/layout/hProcess11"/>
    <dgm:cxn modelId="{552FA097-63C5-49FA-86A9-A620C82A9AD7}" type="presParOf" srcId="{4975270A-A8D4-4950-8921-A5E7F4E3EC5A}" destId="{77A64D17-131A-4334-8445-559A4EA32E3F}" srcOrd="4" destOrd="0" presId="urn:microsoft.com/office/officeart/2005/8/layout/hProcess11"/>
    <dgm:cxn modelId="{B72D4173-7C0A-4212-8EC5-90AB534FBE04}" type="presParOf" srcId="{77A64D17-131A-4334-8445-559A4EA32E3F}" destId="{8C01E39C-1FB2-4C62-9779-5414A73F8D91}" srcOrd="0" destOrd="0" presId="urn:microsoft.com/office/officeart/2005/8/layout/hProcess11"/>
    <dgm:cxn modelId="{5B182491-FAD0-4425-B2A1-C530AFBEAC23}" type="presParOf" srcId="{77A64D17-131A-4334-8445-559A4EA32E3F}" destId="{A126818B-6711-4830-B436-0DB825FADE49}" srcOrd="1" destOrd="0" presId="urn:microsoft.com/office/officeart/2005/8/layout/hProcess11"/>
    <dgm:cxn modelId="{B31CF3AE-5951-42C1-9296-26BE8C0DD374}" type="presParOf" srcId="{77A64D17-131A-4334-8445-559A4EA32E3F}" destId="{F1DA2C44-11D1-4902-AE3E-5DB55BCAD304}" srcOrd="2" destOrd="0" presId="urn:microsoft.com/office/officeart/2005/8/layout/hProcess11"/>
    <dgm:cxn modelId="{0241B1FA-E596-4FDB-B951-F5D8A13AB35D}" type="presParOf" srcId="{4975270A-A8D4-4950-8921-A5E7F4E3EC5A}" destId="{3BB6D2BD-3B28-4B7B-800E-6F89725578E5}" srcOrd="5" destOrd="0" presId="urn:microsoft.com/office/officeart/2005/8/layout/hProcess11"/>
    <dgm:cxn modelId="{257AB803-BD33-4AE1-95D0-298F12830D68}" type="presParOf" srcId="{4975270A-A8D4-4950-8921-A5E7F4E3EC5A}" destId="{F6F86C9D-FECC-43F9-B72E-0EE3BFE0BBE1}" srcOrd="6" destOrd="0" presId="urn:microsoft.com/office/officeart/2005/8/layout/hProcess11"/>
    <dgm:cxn modelId="{603F490E-E029-435C-9723-AB7D83459105}" type="presParOf" srcId="{F6F86C9D-FECC-43F9-B72E-0EE3BFE0BBE1}" destId="{7C119482-7055-4D27-8B67-0AE9230983E4}" srcOrd="0" destOrd="0" presId="urn:microsoft.com/office/officeart/2005/8/layout/hProcess11"/>
    <dgm:cxn modelId="{75BFA3E1-EAAA-4F56-8B31-DF4608CD756C}" type="presParOf" srcId="{F6F86C9D-FECC-43F9-B72E-0EE3BFE0BBE1}" destId="{0EDCCC69-B16C-42C3-8F3F-6435426AA470}" srcOrd="1" destOrd="0" presId="urn:microsoft.com/office/officeart/2005/8/layout/hProcess11"/>
    <dgm:cxn modelId="{6318D5DB-EAFF-43D7-A324-163C2BDCFF30}" type="presParOf" srcId="{F6F86C9D-FECC-43F9-B72E-0EE3BFE0BBE1}" destId="{5FE6A5DE-B2CA-48FB-A8A1-F70149AA850B}" srcOrd="2" destOrd="0" presId="urn:microsoft.com/office/officeart/2005/8/layout/hProcess11"/>
    <dgm:cxn modelId="{200B7AD1-E2DF-429E-91C6-FA49FAE738B1}" type="presParOf" srcId="{4975270A-A8D4-4950-8921-A5E7F4E3EC5A}" destId="{2CDE327A-C107-467C-B82A-ED1AE682B4DC}" srcOrd="7" destOrd="0" presId="urn:microsoft.com/office/officeart/2005/8/layout/hProcess11"/>
    <dgm:cxn modelId="{6F8B7976-F012-413D-88B2-8ADE695AA0FC}" type="presParOf" srcId="{4975270A-A8D4-4950-8921-A5E7F4E3EC5A}" destId="{980D3408-0B59-494F-884D-411077C36FDC}" srcOrd="8" destOrd="0" presId="urn:microsoft.com/office/officeart/2005/8/layout/hProcess11"/>
    <dgm:cxn modelId="{35F8F44C-82BA-4FE4-A085-06F4D9CEEC04}" type="presParOf" srcId="{980D3408-0B59-494F-884D-411077C36FDC}" destId="{47458ADC-0C13-4155-B311-DBA1977FAEE7}" srcOrd="0" destOrd="0" presId="urn:microsoft.com/office/officeart/2005/8/layout/hProcess11"/>
    <dgm:cxn modelId="{05A8F76A-A00B-463C-95C0-A260B4CDC95E}" type="presParOf" srcId="{980D3408-0B59-494F-884D-411077C36FDC}" destId="{59179895-8079-4D9E-9A47-84C75B743A2F}" srcOrd="1" destOrd="0" presId="urn:microsoft.com/office/officeart/2005/8/layout/hProcess11"/>
    <dgm:cxn modelId="{AE2B8FD6-77ED-4527-B089-1EDE8C1BA89D}" type="presParOf" srcId="{980D3408-0B59-494F-884D-411077C36FDC}" destId="{44B75DCE-C3DC-46B9-899C-ECE9A803729C}" srcOrd="2" destOrd="0" presId="urn:microsoft.com/office/officeart/2005/8/layout/hProcess11"/>
    <dgm:cxn modelId="{08AF4087-F714-4F10-9CF6-DCFCB9766EF1}" type="presParOf" srcId="{4975270A-A8D4-4950-8921-A5E7F4E3EC5A}" destId="{00CA66DB-6545-4888-8E2A-6EE764E5B65C}" srcOrd="9" destOrd="0" presId="urn:microsoft.com/office/officeart/2005/8/layout/hProcess11"/>
    <dgm:cxn modelId="{13EF9132-EBCF-417B-B181-8EC7915F1B0A}" type="presParOf" srcId="{4975270A-A8D4-4950-8921-A5E7F4E3EC5A}" destId="{6E5856F9-9C81-4638-BB64-A8917C8DC324}" srcOrd="10" destOrd="0" presId="urn:microsoft.com/office/officeart/2005/8/layout/hProcess11"/>
    <dgm:cxn modelId="{CD7D52B4-6B17-4CAA-A229-68EBDB6DB7AE}" type="presParOf" srcId="{6E5856F9-9C81-4638-BB64-A8917C8DC324}" destId="{07F99F2F-8490-40CE-952C-67D7923C39A3}" srcOrd="0" destOrd="0" presId="urn:microsoft.com/office/officeart/2005/8/layout/hProcess11"/>
    <dgm:cxn modelId="{F8D3BEFB-02D2-4679-B657-6173B9C19823}" type="presParOf" srcId="{6E5856F9-9C81-4638-BB64-A8917C8DC324}" destId="{7A382C09-1BB4-4A41-961A-DE23D2705BAC}" srcOrd="1" destOrd="0" presId="urn:microsoft.com/office/officeart/2005/8/layout/hProcess11"/>
    <dgm:cxn modelId="{9D989AB7-FB30-4AF6-9786-52586C7D0605}" type="presParOf" srcId="{6E5856F9-9C81-4638-BB64-A8917C8DC324}" destId="{64F40D2E-9DAE-44F3-A9F8-43076E50E6F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43026" cy="465297"/>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131075" name="Rectangle 3"/>
          <p:cNvSpPr>
            <a:spLocks noGrp="1" noChangeArrowheads="1"/>
          </p:cNvSpPr>
          <p:nvPr>
            <p:ph type="dt" sz="quarter" idx="1"/>
          </p:nvPr>
        </p:nvSpPr>
        <p:spPr bwMode="auto">
          <a:xfrm>
            <a:off x="3980074" y="0"/>
            <a:ext cx="3043026" cy="465297"/>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endParaRPr lang="en-US" dirty="0"/>
          </a:p>
        </p:txBody>
      </p:sp>
      <p:sp>
        <p:nvSpPr>
          <p:cNvPr id="131076" name="Rectangle 4"/>
          <p:cNvSpPr>
            <a:spLocks noGrp="1" noChangeArrowheads="1"/>
          </p:cNvSpPr>
          <p:nvPr>
            <p:ph type="ftr" sz="quarter" idx="2"/>
          </p:nvPr>
        </p:nvSpPr>
        <p:spPr bwMode="auto">
          <a:xfrm>
            <a:off x="0" y="8843805"/>
            <a:ext cx="3043026" cy="465296"/>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131077" name="Rectangle 5"/>
          <p:cNvSpPr>
            <a:spLocks noGrp="1" noChangeArrowheads="1"/>
          </p:cNvSpPr>
          <p:nvPr>
            <p:ph type="sldNum" sz="quarter" idx="3"/>
          </p:nvPr>
        </p:nvSpPr>
        <p:spPr bwMode="auto">
          <a:xfrm>
            <a:off x="3980074" y="8843805"/>
            <a:ext cx="3043026" cy="465296"/>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fld id="{8C915625-634F-43A9-BFAE-F8FF18CA2E42}" type="slidenum">
              <a:rPr lang="en-US"/>
              <a:pPr/>
              <a:t>‹#›</a:t>
            </a:fld>
            <a:endParaRPr lang="en-US" dirty="0"/>
          </a:p>
        </p:txBody>
      </p:sp>
    </p:spTree>
    <p:extLst>
      <p:ext uri="{BB962C8B-B14F-4D97-AF65-F5344CB8AC3E}">
        <p14:creationId xmlns:p14="http://schemas.microsoft.com/office/powerpoint/2010/main" val="4217048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3026" cy="465297"/>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6147" name="Rectangle 3"/>
          <p:cNvSpPr>
            <a:spLocks noGrp="1" noChangeArrowheads="1"/>
          </p:cNvSpPr>
          <p:nvPr>
            <p:ph type="dt" idx="1"/>
          </p:nvPr>
        </p:nvSpPr>
        <p:spPr bwMode="auto">
          <a:xfrm>
            <a:off x="3978486" y="0"/>
            <a:ext cx="3043026" cy="465297"/>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endParaRPr lang="en-US" dirty="0"/>
          </a:p>
        </p:txBody>
      </p:sp>
      <p:sp>
        <p:nvSpPr>
          <p:cNvPr id="6148" name="Rectangle 4"/>
          <p:cNvSpPr>
            <a:spLocks noGrp="1" noRot="1" noChangeAspect="1" noChangeArrowheads="1" noTextEdit="1"/>
          </p:cNvSpPr>
          <p:nvPr>
            <p:ph type="sldImg" idx="2"/>
          </p:nvPr>
        </p:nvSpPr>
        <p:spPr bwMode="auto">
          <a:xfrm>
            <a:off x="414338" y="696913"/>
            <a:ext cx="6205537" cy="3490912"/>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00405" y="4421109"/>
            <a:ext cx="5622292" cy="4190842"/>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150" name="Rectangle 6"/>
          <p:cNvSpPr>
            <a:spLocks noGrp="1" noChangeArrowheads="1"/>
          </p:cNvSpPr>
          <p:nvPr>
            <p:ph type="ftr" sz="quarter" idx="4"/>
          </p:nvPr>
        </p:nvSpPr>
        <p:spPr bwMode="auto">
          <a:xfrm>
            <a:off x="0" y="8842216"/>
            <a:ext cx="3043026" cy="465297"/>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6151" name="Rectangle 7"/>
          <p:cNvSpPr>
            <a:spLocks noGrp="1" noChangeArrowheads="1"/>
          </p:cNvSpPr>
          <p:nvPr>
            <p:ph type="sldNum" sz="quarter" idx="5"/>
          </p:nvPr>
        </p:nvSpPr>
        <p:spPr bwMode="auto">
          <a:xfrm>
            <a:off x="3978486" y="8842216"/>
            <a:ext cx="3043026" cy="465297"/>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fld id="{F6AACC46-C279-443F-B556-4A2B318B4903}" type="slidenum">
              <a:rPr lang="en-US"/>
              <a:pPr/>
              <a:t>‹#›</a:t>
            </a:fld>
            <a:endParaRPr lang="en-US" dirty="0"/>
          </a:p>
        </p:txBody>
      </p:sp>
    </p:spTree>
    <p:extLst>
      <p:ext uri="{BB962C8B-B14F-4D97-AF65-F5344CB8AC3E}">
        <p14:creationId xmlns:p14="http://schemas.microsoft.com/office/powerpoint/2010/main" val="2984553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a:t>
            </a:fld>
            <a:endParaRPr lang="en-US" dirty="0"/>
          </a:p>
        </p:txBody>
      </p:sp>
    </p:spTree>
    <p:extLst>
      <p:ext uri="{BB962C8B-B14F-4D97-AF65-F5344CB8AC3E}">
        <p14:creationId xmlns:p14="http://schemas.microsoft.com/office/powerpoint/2010/main" val="314032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22</a:t>
            </a:fld>
            <a:endParaRPr lang="en-US" dirty="0"/>
          </a:p>
        </p:txBody>
      </p:sp>
    </p:spTree>
    <p:extLst>
      <p:ext uri="{BB962C8B-B14F-4D97-AF65-F5344CB8AC3E}">
        <p14:creationId xmlns:p14="http://schemas.microsoft.com/office/powerpoint/2010/main" val="395170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mn-cs"/>
              </a:rPr>
              <a:t>This project will rehabilitate approximately 8,807 LF of pipe using CIPP method; 435 LF of 8-inch pipe, 34 LF of 24-inch pipe, 113 LF of 33-inch pipe, 283 LF of 42-inch pipe, 3,378 LF of 48-inch pipe, 1,803 LF of 54-inch pipe, and 2,761 LF of 60-inch pipe.  Both locations are near creeks and will include large diameter bypass. </a:t>
            </a:r>
            <a:endParaRPr lang="en-US" sz="120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6AACC46-C279-443F-B556-4A2B318B4903}" type="slidenum">
              <a:rPr lang="en-US" smtClean="0"/>
              <a:pPr/>
              <a:t>23</a:t>
            </a:fld>
            <a:endParaRPr lang="en-US" dirty="0"/>
          </a:p>
        </p:txBody>
      </p:sp>
    </p:spTree>
    <p:extLst>
      <p:ext uri="{BB962C8B-B14F-4D97-AF65-F5344CB8AC3E}">
        <p14:creationId xmlns:p14="http://schemas.microsoft.com/office/powerpoint/2010/main" val="2654215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rgbClr val="FF0000"/>
                </a:solidFill>
                <a:latin typeface="Arial" charset="0"/>
                <a:ea typeface="+mn-ea"/>
                <a:cs typeface="+mn-cs"/>
              </a:rPr>
              <a:t>This project will rehabilitate approximately 8,353 LF of pipe using CIPP method; 88 LF of 8-inch pipe, 1604 LF of 24-inch pipe, 360 LF of 27-inch pipe, 328 LF of 33-inch pipe, 1,736 LF of 36-inch pipe, 1,453 LF of 42-inch pipe, 1,093 LF of 48-inch pipe, 993 LF of 54-inch pipe, and 698 LF of 60-inch pipe using CIPP method.  All the Locations are crossing under major roads. </a:t>
            </a:r>
            <a:r>
              <a:rPr lang="en-US" sz="1200" b="0" i="0" u="none" strike="noStrike" kern="1200" baseline="0" dirty="0" smtClean="0">
                <a:solidFill>
                  <a:schemeClr val="tx1"/>
                </a:solidFill>
                <a:latin typeface="Arial" charset="0"/>
                <a:ea typeface="+mn-ea"/>
                <a:cs typeface="+mn-cs"/>
              </a:rPr>
              <a:t>There are several locations where work will be done near a creek, or in the 100 year floodplain, and one location under a RR.</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6AACC46-C279-443F-B556-4A2B318B4903}" type="slidenum">
              <a:rPr lang="en-US" smtClean="0"/>
              <a:pPr/>
              <a:t>24</a:t>
            </a:fld>
            <a:endParaRPr lang="en-US" dirty="0"/>
          </a:p>
        </p:txBody>
      </p:sp>
    </p:spTree>
    <p:extLst>
      <p:ext uri="{BB962C8B-B14F-4D97-AF65-F5344CB8AC3E}">
        <p14:creationId xmlns:p14="http://schemas.microsoft.com/office/powerpoint/2010/main" val="207219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rgbClr val="FF0000"/>
                </a:solidFill>
                <a:latin typeface="Arial" charset="0"/>
                <a:ea typeface="+mn-ea"/>
                <a:cs typeface="+mn-cs"/>
              </a:rPr>
              <a:t>This project will rehabilitate approximately 4,740 LF of pipe using CIPP method, and 123 LF of pipe will be removed and replaced via  Open Cut; 1,461 LF of 8-inch pipe, 694 LF of 10-inch pipe, 288 LF of 12-inch pipe, 1259 LF of 15-inch pipe, 1,038 LF of 20-inch pipe using CIPP method, and 123 LF of 8-inch pipe using Open Cut.  All the locations are crossing under major roads. </a:t>
            </a:r>
            <a:r>
              <a:rPr lang="en-US" sz="1200" b="0" i="0" u="none" strike="noStrike" kern="1200" baseline="0" dirty="0" smtClean="0">
                <a:solidFill>
                  <a:schemeClr val="tx1"/>
                </a:solidFill>
                <a:latin typeface="Arial" charset="0"/>
                <a:ea typeface="+mn-ea"/>
                <a:cs typeface="+mn-cs"/>
              </a:rPr>
              <a:t>There are locations where work will be done near a creek, or in the 100 year floodplain.  One location is in a major CPS facility, and two locations are near </a:t>
            </a:r>
            <a:r>
              <a:rPr lang="en-US" sz="1200" b="0" i="0" u="none" strike="noStrike" kern="1200" baseline="0" dirty="0" err="1" smtClean="0">
                <a:solidFill>
                  <a:schemeClr val="tx1"/>
                </a:solidFill>
                <a:latin typeface="Arial" charset="0"/>
                <a:ea typeface="+mn-ea"/>
                <a:cs typeface="+mn-cs"/>
              </a:rPr>
              <a:t>CoSA</a:t>
            </a:r>
            <a:r>
              <a:rPr lang="en-US" sz="1200" b="0" i="0" u="none" strike="noStrike" kern="1200" baseline="0" dirty="0" smtClean="0">
                <a:solidFill>
                  <a:schemeClr val="tx1"/>
                </a:solidFill>
                <a:latin typeface="Arial" charset="0"/>
                <a:ea typeface="+mn-ea"/>
                <a:cs typeface="+mn-cs"/>
              </a:rPr>
              <a:t> parks one being Brackenridge Golf course.</a:t>
            </a:r>
            <a:endParaRPr lang="en-US" sz="120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25</a:t>
            </a:fld>
            <a:endParaRPr lang="en-US" dirty="0"/>
          </a:p>
        </p:txBody>
      </p:sp>
    </p:spTree>
    <p:extLst>
      <p:ext uri="{BB962C8B-B14F-4D97-AF65-F5344CB8AC3E}">
        <p14:creationId xmlns:p14="http://schemas.microsoft.com/office/powerpoint/2010/main" val="2604669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26</a:t>
            </a:fld>
            <a:endParaRPr lang="en-US" dirty="0"/>
          </a:p>
        </p:txBody>
      </p:sp>
    </p:spTree>
    <p:extLst>
      <p:ext uri="{BB962C8B-B14F-4D97-AF65-F5344CB8AC3E}">
        <p14:creationId xmlns:p14="http://schemas.microsoft.com/office/powerpoint/2010/main" val="1994501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the QMP Certification</a:t>
            </a:r>
            <a:r>
              <a:rPr lang="en-US" baseline="0" dirty="0" smtClean="0"/>
              <a:t> Letter is provided in the RFQ</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29</a:t>
            </a:fld>
            <a:endParaRPr lang="en-US" dirty="0"/>
          </a:p>
        </p:txBody>
      </p:sp>
    </p:spTree>
    <p:extLst>
      <p:ext uri="{BB962C8B-B14F-4D97-AF65-F5344CB8AC3E}">
        <p14:creationId xmlns:p14="http://schemas.microsoft.com/office/powerpoint/2010/main" val="287250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An example of the Chapter 217.6 Summary</a:t>
            </a:r>
            <a:r>
              <a:rPr lang="en-US" baseline="0" dirty="0" smtClean="0"/>
              <a:t> Transmittal Letter is provided in the RFQ</a:t>
            </a:r>
            <a:endParaRPr lang="en-US" dirty="0" smtClean="0"/>
          </a:p>
        </p:txBody>
      </p:sp>
      <p:sp>
        <p:nvSpPr>
          <p:cNvPr id="4" name="Slide Number Placeholder 3"/>
          <p:cNvSpPr>
            <a:spLocks noGrp="1"/>
          </p:cNvSpPr>
          <p:nvPr>
            <p:ph type="sldNum" sz="quarter" idx="10"/>
          </p:nvPr>
        </p:nvSpPr>
        <p:spPr/>
        <p:txBody>
          <a:bodyPr/>
          <a:lstStyle/>
          <a:p>
            <a:fld id="{F6AACC46-C279-443F-B556-4A2B318B4903}" type="slidenum">
              <a:rPr lang="en-US" smtClean="0"/>
              <a:pPr/>
              <a:t>30</a:t>
            </a:fld>
            <a:endParaRPr lang="en-US" dirty="0"/>
          </a:p>
        </p:txBody>
      </p:sp>
    </p:spTree>
    <p:extLst>
      <p:ext uri="{BB962C8B-B14F-4D97-AF65-F5344CB8AC3E}">
        <p14:creationId xmlns:p14="http://schemas.microsoft.com/office/powerpoint/2010/main" val="4118563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31</a:t>
            </a:fld>
            <a:endParaRPr lang="en-US" dirty="0"/>
          </a:p>
        </p:txBody>
      </p:sp>
    </p:spTree>
    <p:extLst>
      <p:ext uri="{BB962C8B-B14F-4D97-AF65-F5344CB8AC3E}">
        <p14:creationId xmlns:p14="http://schemas.microsoft.com/office/powerpoint/2010/main" val="254541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Box 19"/>
          <p:cNvSpPr txBox="1">
            <a:spLocks noChangeArrowheads="1"/>
          </p:cNvSpPr>
          <p:nvPr userDrawn="1"/>
        </p:nvSpPr>
        <p:spPr bwMode="auto">
          <a:xfrm>
            <a:off x="428115" y="2500428"/>
            <a:ext cx="5910159" cy="683264"/>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0" dirty="0" smtClean="0">
                <a:solidFill>
                  <a:schemeClr val="bg1"/>
                </a:solidFill>
                <a:latin typeface="Gill Sans MT" panose="020B0502020104020203" pitchFamily="34" charset="0"/>
              </a:rPr>
              <a:t>Antonio Leyva, P.E.</a:t>
            </a:r>
          </a:p>
          <a:p>
            <a:pPr marL="342900" indent="-342900" algn="l">
              <a:lnSpc>
                <a:spcPct val="70000"/>
              </a:lnSpc>
              <a:spcBef>
                <a:spcPct val="50000"/>
              </a:spcBef>
              <a:buFontTx/>
              <a:buNone/>
            </a:pPr>
            <a:r>
              <a:rPr lang="en-US" sz="1800" dirty="0" smtClean="0">
                <a:solidFill>
                  <a:schemeClr val="accent5">
                    <a:lumMod val="40000"/>
                    <a:lumOff val="60000"/>
                  </a:schemeClr>
                </a:solidFill>
                <a:latin typeface="Gill Sans MT" panose="020B0502020104020203" pitchFamily="34" charset="0"/>
              </a:rPr>
              <a:t>Engineering Manager</a:t>
            </a:r>
          </a:p>
        </p:txBody>
      </p:sp>
      <p:sp>
        <p:nvSpPr>
          <p:cNvPr id="4" name="Title Placeholder 1"/>
          <p:cNvSpPr txBox="1">
            <a:spLocks/>
          </p:cNvSpPr>
          <p:nvPr userDrawn="1"/>
        </p:nvSpPr>
        <p:spPr>
          <a:xfrm>
            <a:off x="431686" y="240393"/>
            <a:ext cx="11286068" cy="1692773"/>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2020 Sanitary Sewer Overflow and Reduction Program (SSORP) Engineering Design Services </a:t>
            </a:r>
          </a:p>
        </p:txBody>
      </p:sp>
      <p:sp>
        <p:nvSpPr>
          <p:cNvPr id="8" name="Text Box 19"/>
          <p:cNvSpPr txBox="1">
            <a:spLocks noChangeArrowheads="1"/>
          </p:cNvSpPr>
          <p:nvPr userDrawn="1"/>
        </p:nvSpPr>
        <p:spPr bwMode="auto">
          <a:xfrm>
            <a:off x="5698616" y="4649472"/>
            <a:ext cx="5910159" cy="735586"/>
          </a:xfrm>
          <a:prstGeom prst="rect">
            <a:avLst/>
          </a:prstGeom>
          <a:noFill/>
          <a:ln w="28575" algn="ctr">
            <a:noFill/>
            <a:miter lim="800000"/>
            <a:headEnd/>
            <a:tailEnd/>
          </a:ln>
          <a:effectLst/>
        </p:spPr>
        <p:txBody>
          <a:bodyPr wrap="square">
            <a:spAutoFit/>
          </a:bodyPr>
          <a:lstStyle/>
          <a:p>
            <a:pPr marL="342900" indent="-342900" algn="r">
              <a:lnSpc>
                <a:spcPct val="70000"/>
              </a:lnSpc>
              <a:spcBef>
                <a:spcPct val="50000"/>
              </a:spcBef>
              <a:buFontTx/>
              <a:buNone/>
            </a:pPr>
            <a:r>
              <a:rPr lang="en-US" sz="2200" b="0" i="0" dirty="0" smtClean="0">
                <a:solidFill>
                  <a:schemeClr val="accent5">
                    <a:lumMod val="40000"/>
                    <a:lumOff val="60000"/>
                  </a:schemeClr>
                </a:solidFill>
                <a:latin typeface="Gill Sans MT" panose="020B0502020104020203" pitchFamily="34" charset="0"/>
              </a:rPr>
              <a:t>Non-Mandatory Pre-Submittal</a:t>
            </a:r>
            <a:r>
              <a:rPr lang="en-US" sz="2200" b="0" i="0" baseline="0" dirty="0" smtClean="0">
                <a:solidFill>
                  <a:schemeClr val="accent5">
                    <a:lumMod val="40000"/>
                    <a:lumOff val="60000"/>
                  </a:schemeClr>
                </a:solidFill>
                <a:latin typeface="Gill Sans MT" panose="020B0502020104020203" pitchFamily="34" charset="0"/>
              </a:rPr>
              <a:t> Meeting</a:t>
            </a:r>
            <a:endParaRPr lang="en-US" sz="2200" b="0" i="0" dirty="0" smtClean="0">
              <a:solidFill>
                <a:schemeClr val="accent5">
                  <a:lumMod val="40000"/>
                  <a:lumOff val="60000"/>
                </a:schemeClr>
              </a:solidFill>
              <a:latin typeface="Gill Sans MT" panose="020B0502020104020203" pitchFamily="34" charset="0"/>
            </a:endParaRPr>
          </a:p>
          <a:p>
            <a:pPr marL="342900" marR="0" lvl="0" indent="-342900" algn="r" defTabSz="914400" rtl="0" eaLnBrk="1" fontAlgn="base" latinLnBrk="0" hangingPunct="1">
              <a:lnSpc>
                <a:spcPct val="70000"/>
              </a:lnSpc>
              <a:spcBef>
                <a:spcPct val="50000"/>
              </a:spcBef>
              <a:spcAft>
                <a:spcPct val="0"/>
              </a:spcAft>
              <a:buClrTx/>
              <a:buSzTx/>
              <a:buFontTx/>
              <a:buNone/>
              <a:tabLst/>
              <a:defRPr/>
            </a:pPr>
            <a:r>
              <a:rPr lang="en-US" sz="2200" b="0" i="0" noProof="0" dirty="0" smtClean="0">
                <a:solidFill>
                  <a:schemeClr val="accent5">
                    <a:lumMod val="40000"/>
                    <a:lumOff val="60000"/>
                  </a:schemeClr>
                </a:solidFill>
                <a:latin typeface="Gill Sans MT" panose="020B0502020104020203" pitchFamily="34" charset="0"/>
              </a:rPr>
              <a:t>March 16, 2020</a:t>
            </a:r>
          </a:p>
        </p:txBody>
      </p:sp>
      <p:sp>
        <p:nvSpPr>
          <p:cNvPr id="5" name="Text Box 19"/>
          <p:cNvSpPr txBox="1">
            <a:spLocks noChangeArrowheads="1"/>
          </p:cNvSpPr>
          <p:nvPr userDrawn="1"/>
        </p:nvSpPr>
        <p:spPr bwMode="auto">
          <a:xfrm>
            <a:off x="428115" y="3962870"/>
            <a:ext cx="5910159" cy="683264"/>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0" dirty="0" smtClean="0">
                <a:solidFill>
                  <a:schemeClr val="bg1"/>
                </a:solidFill>
                <a:latin typeface="Gill Sans MT" panose="020B0502020104020203" pitchFamily="34" charset="0"/>
              </a:rPr>
              <a:t>Marisol V.</a:t>
            </a:r>
            <a:r>
              <a:rPr lang="en-US" sz="2400" b="0" baseline="0" dirty="0" smtClean="0">
                <a:solidFill>
                  <a:schemeClr val="bg1"/>
                </a:solidFill>
                <a:latin typeface="Gill Sans MT" panose="020B0502020104020203" pitchFamily="34" charset="0"/>
              </a:rPr>
              <a:t> Robles</a:t>
            </a:r>
            <a:endParaRPr lang="en-US" sz="2400" b="0" dirty="0" smtClean="0">
              <a:solidFill>
                <a:schemeClr val="bg1"/>
              </a:solidFill>
              <a:latin typeface="Gill Sans MT" panose="020B0502020104020203" pitchFamily="34" charset="0"/>
            </a:endParaRPr>
          </a:p>
          <a:p>
            <a:pPr marL="342900" indent="-342900" algn="l">
              <a:lnSpc>
                <a:spcPct val="70000"/>
              </a:lnSpc>
              <a:spcBef>
                <a:spcPct val="50000"/>
              </a:spcBef>
              <a:buFontTx/>
              <a:buNone/>
            </a:pPr>
            <a:r>
              <a:rPr lang="en-US" sz="1800" dirty="0" smtClean="0">
                <a:solidFill>
                  <a:schemeClr val="accent5">
                    <a:lumMod val="40000"/>
                    <a:lumOff val="60000"/>
                  </a:schemeClr>
                </a:solidFill>
                <a:latin typeface="Gill Sans MT" panose="020B0502020104020203" pitchFamily="34" charset="0"/>
              </a:rPr>
              <a:t>Manager – SMWVB Program</a:t>
            </a:r>
          </a:p>
        </p:txBody>
      </p:sp>
      <p:sp>
        <p:nvSpPr>
          <p:cNvPr id="6" name="Text Box 19"/>
          <p:cNvSpPr txBox="1">
            <a:spLocks noChangeArrowheads="1"/>
          </p:cNvSpPr>
          <p:nvPr userDrawn="1"/>
        </p:nvSpPr>
        <p:spPr bwMode="auto">
          <a:xfrm>
            <a:off x="428115" y="4698456"/>
            <a:ext cx="5910159" cy="683264"/>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0" dirty="0" smtClean="0">
                <a:solidFill>
                  <a:schemeClr val="bg1"/>
                </a:solidFill>
                <a:latin typeface="Gill Sans MT" panose="020B0502020104020203" pitchFamily="34" charset="0"/>
              </a:rPr>
              <a:t>Florinda Gonzales</a:t>
            </a:r>
          </a:p>
          <a:p>
            <a:pPr marL="342900" indent="-342900" algn="l">
              <a:lnSpc>
                <a:spcPct val="70000"/>
              </a:lnSpc>
              <a:spcBef>
                <a:spcPct val="50000"/>
              </a:spcBef>
              <a:buFontTx/>
              <a:buNone/>
            </a:pPr>
            <a:r>
              <a:rPr lang="en-US" sz="1800" dirty="0" smtClean="0">
                <a:solidFill>
                  <a:schemeClr val="accent5">
                    <a:lumMod val="40000"/>
                    <a:lumOff val="60000"/>
                  </a:schemeClr>
                </a:solidFill>
                <a:latin typeface="Gill Sans MT" panose="020B0502020104020203" pitchFamily="34" charset="0"/>
              </a:rPr>
              <a:t>Interim Contract Administrator</a:t>
            </a:r>
          </a:p>
        </p:txBody>
      </p:sp>
      <p:sp>
        <p:nvSpPr>
          <p:cNvPr id="7" name="Text Box 19"/>
          <p:cNvSpPr txBox="1">
            <a:spLocks noChangeArrowheads="1"/>
          </p:cNvSpPr>
          <p:nvPr userDrawn="1"/>
        </p:nvSpPr>
        <p:spPr bwMode="auto">
          <a:xfrm>
            <a:off x="428114" y="3242417"/>
            <a:ext cx="5910159" cy="683264"/>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0" dirty="0" smtClean="0">
                <a:solidFill>
                  <a:schemeClr val="bg1"/>
                </a:solidFill>
                <a:latin typeface="Gill Sans MT" panose="020B0502020104020203" pitchFamily="34" charset="0"/>
              </a:rPr>
              <a:t>Christopher Jackson, P.E.</a:t>
            </a:r>
          </a:p>
          <a:p>
            <a:pPr marL="342900" indent="-342900" algn="l">
              <a:lnSpc>
                <a:spcPct val="70000"/>
              </a:lnSpc>
              <a:spcBef>
                <a:spcPct val="50000"/>
              </a:spcBef>
              <a:buFontTx/>
              <a:buNone/>
            </a:pPr>
            <a:r>
              <a:rPr lang="en-US" sz="1800" dirty="0" smtClean="0">
                <a:solidFill>
                  <a:schemeClr val="accent5">
                    <a:lumMod val="40000"/>
                    <a:lumOff val="60000"/>
                  </a:schemeClr>
                </a:solidFill>
                <a:latin typeface="Gill Sans MT" panose="020B0502020104020203" pitchFamily="34" charset="0"/>
              </a:rPr>
              <a:t>Project Engineer</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smtClean="0"/>
              <a:t>Click to Edit Page Title</a:t>
            </a:r>
            <a:endParaRPr lang="en-US" dirty="0"/>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smtClean="0"/>
              <a:t>Click to Edit Page Title</a:t>
            </a:r>
            <a:endParaRPr lang="en-US" dirty="0"/>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smtClean="0"/>
              <a:t>Click to Edit Page Title</a:t>
            </a:r>
            <a:endParaRPr lang="en-US" dirty="0"/>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smtClean="0"/>
              <a:t>Click to Edit Page Title</a:t>
            </a:r>
            <a:endParaRPr lang="en-US" dirty="0"/>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smtClean="0"/>
              <a:t>Click to Edit Page Title</a:t>
            </a:r>
            <a:endParaRPr lang="en-US" dirty="0"/>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smtClean="0"/>
              <a:t>Click to Edit Page Title</a:t>
            </a:r>
            <a:endParaRPr lang="en-US" dirty="0"/>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855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smtClean="0"/>
              <a:t>Click to Edit Page Title</a:t>
            </a:r>
            <a:endParaRPr lang="en-US" dirty="0"/>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smtClean="0"/>
              <a:t>Click to Edit Page Title</a:t>
            </a:r>
            <a:endParaRPr lang="en-US" dirty="0"/>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smtClean="0"/>
              <a:t>Click to Edit Page Title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smtClean="0"/>
              <a:t>Click to Edit Page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6.emf"/><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val="0"/>
              </a:ext>
            </a:extLst>
          </a:blip>
          <a:srcRect t="6191" r="3391" b="844"/>
          <a:stretch/>
        </p:blipFill>
        <p:spPr>
          <a:xfrm>
            <a:off x="0" y="5405158"/>
            <a:ext cx="12192000" cy="1452842"/>
          </a:xfrm>
          <a:prstGeom prst="rect">
            <a:avLst/>
          </a:prstGeom>
        </p:spPr>
      </p:pic>
      <p:pic>
        <p:nvPicPr>
          <p:cNvPr id="9" name="Picture 8" descr="Waterful-logo-white.png"/>
          <p:cNvPicPr>
            <a:picLocks noChangeAspect="1"/>
          </p:cNvPicPr>
          <p:nvPr userDrawn="1"/>
        </p:nvPicPr>
        <p:blipFill rotWithShape="1">
          <a:blip r:embed="rId5" cstate="email">
            <a:extLst>
              <a:ext uri="{28A0092B-C50C-407E-A947-70E740481C1C}">
                <a14:useLocalDpi xmlns:a14="http://schemas.microsoft.com/office/drawing/2010/main" val="0"/>
              </a:ext>
            </a:extLst>
          </a:blip>
          <a:srcRect l="29871"/>
          <a:stretch/>
        </p:blipFill>
        <p:spPr>
          <a:xfrm>
            <a:off x="460597" y="5838205"/>
            <a:ext cx="2926905" cy="684079"/>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35952" y="2528814"/>
            <a:ext cx="3445218" cy="1944087"/>
          </a:xfrm>
          <a:prstGeom prst="rect">
            <a:avLst/>
          </a:prstGeom>
          <a:effectLst>
            <a:outerShdw blurRad="355600" algn="tl" rotWithShape="0">
              <a:schemeClr val="bg1">
                <a:alpha val="65000"/>
              </a:schemeClr>
            </a:outerShdw>
          </a:effectLst>
        </p:spPr>
      </p:pic>
    </p:spTree>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hdr="0" ftr="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2" y="-44553"/>
            <a:ext cx="12191998" cy="455845"/>
          </a:xfrm>
          <a:prstGeom prst="rect">
            <a:avLst/>
          </a:prstGeom>
        </p:spPr>
      </p:pic>
      <p:pic>
        <p:nvPicPr>
          <p:cNvPr id="7" name="Picture 6"/>
          <p:cNvPicPr>
            <a:picLocks noChangeAspect="1"/>
          </p:cNvPicPr>
          <p:nvPr userDrawn="1"/>
        </p:nvPicPr>
        <p:blipFill rotWithShape="1">
          <a:blip r:embed="rId14" cstate="email">
            <a:extLst>
              <a:ext uri="{28A0092B-C50C-407E-A947-70E740481C1C}">
                <a14:useLocalDpi xmlns:a14="http://schemas.microsoft.com/office/drawing/2010/main" val="0"/>
              </a:ext>
            </a:extLst>
          </a:blip>
          <a:srcRect t="6190" r="3391" b="43509"/>
          <a:stretch/>
        </p:blipFill>
        <p:spPr>
          <a:xfrm>
            <a:off x="0" y="6071908"/>
            <a:ext cx="12192000" cy="786092"/>
          </a:xfrm>
          <a:prstGeom prst="rect">
            <a:avLst/>
          </a:prstGeom>
        </p:spPr>
      </p:pic>
      <p:sp>
        <p:nvSpPr>
          <p:cNvPr id="13" name="Date Placeholder 3"/>
          <p:cNvSpPr txBox="1">
            <a:spLocks/>
          </p:cNvSpPr>
          <p:nvPr/>
        </p:nvSpPr>
        <p:spPr>
          <a:xfrm>
            <a:off x="4257" y="47186"/>
            <a:ext cx="1500693"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b="0" noProof="0" dirty="0" smtClean="0">
                <a:effectLst>
                  <a:outerShdw blurRad="50800" dist="38100" dir="2700000" algn="tl" rotWithShape="0">
                    <a:prstClr val="black">
                      <a:alpha val="40000"/>
                    </a:prstClr>
                  </a:outerShdw>
                </a:effectLst>
                <a:latin typeface="Gill Sans MT" panose="020B0502020104020203" pitchFamily="34" charset="0"/>
              </a:rPr>
              <a:t>March 16, 2020</a:t>
            </a:r>
            <a:endParaRPr lang="en-US" sz="1200" b="0" noProof="0" dirty="0">
              <a:effectLst>
                <a:outerShdw blurRad="50800" dist="38100" dir="2700000" algn="tl" rotWithShape="0">
                  <a:prstClr val="black">
                    <a:alpha val="40000"/>
                  </a:prstClr>
                </a:outerShdw>
              </a:effectLst>
              <a:latin typeface="Gill Sans MT" panose="020B0502020104020203" pitchFamily="34" charset="0"/>
            </a:endParaRPr>
          </a:p>
        </p:txBody>
      </p:sp>
      <p:sp>
        <p:nvSpPr>
          <p:cNvPr id="17" name="Rectangle 10"/>
          <p:cNvSpPr>
            <a:spLocks noChangeArrowheads="1"/>
          </p:cNvSpPr>
          <p:nvPr/>
        </p:nvSpPr>
        <p:spPr bwMode="auto">
          <a:xfrm>
            <a:off x="10372725" y="47186"/>
            <a:ext cx="1800225" cy="237325"/>
          </a:xfrm>
          <a:prstGeom prst="rect">
            <a:avLst/>
          </a:prstGeom>
          <a:noFill/>
          <a:ln w="9525">
            <a:noFill/>
            <a:miter lim="800000"/>
            <a:headEnd/>
            <a:tailEnd/>
          </a:ln>
          <a:effectLst/>
        </p:spPr>
        <p:txBody>
          <a:bodyPr anchor="ctr"/>
          <a:lstStyle/>
          <a:p>
            <a:pPr algn="ctr">
              <a:spcBef>
                <a:spcPct val="0"/>
              </a:spcBef>
              <a:buFontTx/>
              <a:buNone/>
            </a:pPr>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Page </a:t>
            </a:r>
            <a:fld id="{F31E7ECC-B9C9-4914-948A-880332F23CFE}" type="slidenum">
              <a:rPr lang="en-US" sz="1200" b="0" smtClean="0">
                <a:solidFill>
                  <a:schemeClr val="bg1"/>
                </a:solidFill>
                <a:effectLst>
                  <a:outerShdw blurRad="50800" dist="38100" dir="2700000" algn="tl" rotWithShape="0">
                    <a:prstClr val="black">
                      <a:alpha val="40000"/>
                    </a:prstClr>
                  </a:outerShdw>
                </a:effectLst>
                <a:latin typeface="Gill Sans MT" panose="020B0502020104020203" pitchFamily="34" charset="0"/>
              </a:rPr>
              <a:pPr algn="ctr">
                <a:spcBef>
                  <a:spcPct val="0"/>
                </a:spcBef>
                <a:buFontTx/>
                <a:buNone/>
              </a:pPr>
              <a:t>‹#›</a:t>
            </a:fld>
            <a:r>
              <a:rPr lang="en-US" sz="1200" b="0" dirty="0" smtClean="0">
                <a:solidFill>
                  <a:schemeClr val="bg1"/>
                </a:solidFill>
                <a:effectLst>
                  <a:outerShdw blurRad="50800" dist="38100" dir="2700000" algn="tl" rotWithShape="0">
                    <a:prstClr val="black">
                      <a:alpha val="40000"/>
                    </a:prstClr>
                  </a:outerShdw>
                </a:effectLst>
                <a:latin typeface="Gill Sans MT" panose="020B0502020104020203" pitchFamily="34" charset="0"/>
              </a:rPr>
              <a:t> </a:t>
            </a:r>
            <a:endPar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endParaRPr>
          </a:p>
        </p:txBody>
      </p:sp>
      <p:sp>
        <p:nvSpPr>
          <p:cNvPr id="18" name="Text Box 18"/>
          <p:cNvSpPr txBox="1">
            <a:spLocks noChangeArrowheads="1"/>
          </p:cNvSpPr>
          <p:nvPr userDrawn="1"/>
        </p:nvSpPr>
        <p:spPr bwMode="auto">
          <a:xfrm>
            <a:off x="208903" y="6219099"/>
            <a:ext cx="8896997" cy="461665"/>
          </a:xfrm>
          <a:prstGeom prst="rect">
            <a:avLst/>
          </a:prstGeom>
          <a:noFill/>
          <a:ln w="9525">
            <a:noFill/>
            <a:miter lim="800000"/>
            <a:headEnd/>
            <a:tailEnd/>
          </a:ln>
          <a:effectLst/>
        </p:spPr>
        <p:txBody>
          <a:bodyPr wrap="square">
            <a:spAutoFit/>
          </a:bodyPr>
          <a:lstStyle/>
          <a:p>
            <a:pPr algn="l">
              <a:spcBef>
                <a:spcPct val="50000"/>
              </a:spcBef>
              <a:buFontTx/>
              <a:buNone/>
            </a:pPr>
            <a:r>
              <a:rPr lang="en-US" sz="2400" b="0" dirty="0" smtClean="0">
                <a:solidFill>
                  <a:schemeClr val="bg1"/>
                </a:solidFill>
                <a:effectLst>
                  <a:outerShdw blurRad="127000" dist="63500" dir="2700000" algn="t" rotWithShape="0">
                    <a:schemeClr val="tx1"/>
                  </a:outerShdw>
                </a:effectLst>
                <a:latin typeface="Gill Sans MT" panose="020B0502020104020203" pitchFamily="34" charset="0"/>
              </a:rPr>
              <a:t>2020 SSORP</a:t>
            </a:r>
            <a:r>
              <a:rPr lang="en-US" sz="2400" b="0" baseline="0" dirty="0" smtClean="0">
                <a:solidFill>
                  <a:schemeClr val="bg1"/>
                </a:solidFill>
                <a:effectLst>
                  <a:outerShdw blurRad="127000" dist="63500" dir="2700000" algn="t" rotWithShape="0">
                    <a:schemeClr val="tx1"/>
                  </a:outerShdw>
                </a:effectLst>
                <a:latin typeface="Gill Sans MT" panose="020B0502020104020203" pitchFamily="34" charset="0"/>
              </a:rPr>
              <a:t> Engineering Design Services </a:t>
            </a:r>
            <a:endParaRPr lang="en-US" sz="2400" b="0" dirty="0">
              <a:solidFill>
                <a:schemeClr val="bg1"/>
              </a:solidFill>
              <a:effectLst>
                <a:outerShdw blurRad="127000" dist="63500" dir="2700000" algn="t" rotWithShape="0">
                  <a:schemeClr val="tx1"/>
                </a:outerShdw>
              </a:effectLst>
              <a:latin typeface="Gill Sans MT" panose="020B0502020104020203" pitchFamily="34" charset="0"/>
            </a:endParaRPr>
          </a:p>
        </p:txBody>
      </p:sp>
      <p:sp>
        <p:nvSpPr>
          <p:cNvPr id="5" name="Oval 4"/>
          <p:cNvSpPr/>
          <p:nvPr userDrawn="1"/>
        </p:nvSpPr>
        <p:spPr>
          <a:xfrm>
            <a:off x="9822305" y="5934075"/>
            <a:ext cx="2160145" cy="923925"/>
          </a:xfrm>
          <a:prstGeom prst="ellipse">
            <a:avLst/>
          </a:prstGeom>
          <a:solidFill>
            <a:schemeClr val="tx1">
              <a:alpha val="4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4570589" y="77002"/>
            <a:ext cx="2812701" cy="197644"/>
            <a:chOff x="4562271" y="316896"/>
            <a:chExt cx="2812701" cy="197644"/>
          </a:xfrm>
        </p:grpSpPr>
        <p:pic>
          <p:nvPicPr>
            <p:cNvPr id="23" name="Picture 22"/>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39904" r="7356" b="23059"/>
            <a:stretch/>
          </p:blipFill>
          <p:spPr>
            <a:xfrm>
              <a:off x="5991466" y="316896"/>
              <a:ext cx="1383506" cy="197644"/>
            </a:xfrm>
            <a:prstGeom prst="rect">
              <a:avLst/>
            </a:prstGeom>
            <a:ln>
              <a:noFill/>
            </a:ln>
            <a:effectLst>
              <a:outerShdw blurRad="38100" dist="25400" dir="2700000" algn="tl" rotWithShape="0">
                <a:srgbClr val="333333">
                  <a:alpha val="70000"/>
                </a:srgbClr>
              </a:outerShdw>
            </a:effectLst>
          </p:spPr>
        </p:pic>
        <p:pic>
          <p:nvPicPr>
            <p:cNvPr id="24" name="Picture 23"/>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23391" r="34958" b="62330"/>
            <a:stretch/>
          </p:blipFill>
          <p:spPr>
            <a:xfrm>
              <a:off x="4562271" y="356131"/>
              <a:ext cx="1429195" cy="115155"/>
            </a:xfrm>
            <a:prstGeom prst="rect">
              <a:avLst/>
            </a:prstGeom>
            <a:ln>
              <a:noFill/>
            </a:ln>
            <a:effectLst>
              <a:outerShdw blurRad="38100" dist="25400" dir="2700000" algn="tl" rotWithShape="0">
                <a:srgbClr val="333333"/>
              </a:outerShdw>
            </a:effectLst>
          </p:spPr>
        </p:pic>
      </p:gr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23481" y="6166362"/>
            <a:ext cx="1141855" cy="644332"/>
          </a:xfrm>
          <a:prstGeom prst="rect">
            <a:avLst/>
          </a:prstGeom>
          <a:effectLst>
            <a:outerShdw blurRad="76200" dist="25400" dir="2700000" algn="ctr" rotWithShape="0">
              <a:schemeClr val="tx1">
                <a:alpha val="70000"/>
              </a:schemeClr>
            </a:outerShdw>
          </a:effectLst>
        </p:spPr>
      </p:pic>
    </p:spTree>
  </p:cSld>
  <p:clrMap bg1="lt1" tx1="dk1" bg2="lt2" tx2="dk2" accent1="accent1" accent2="accent2" accent3="accent3" accent4="accent4" accent5="accent5" accent6="accent6" hlink="hlink" folHlink="folHlink"/>
  <p:sldLayoutIdLst>
    <p:sldLayoutId id="2147483684" r:id="rId1"/>
    <p:sldLayoutId id="2147483702" r:id="rId2"/>
    <p:sldLayoutId id="2147483686" r:id="rId3"/>
    <p:sldLayoutId id="2147483705" r:id="rId4"/>
    <p:sldLayoutId id="2147483704" r:id="rId5"/>
    <p:sldLayoutId id="2147483703"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mailto:florinda.gonzales@saws.org"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1540856"/>
            <a:ext cx="10972800" cy="4517382"/>
          </a:xfrm>
        </p:spPr>
        <p:txBody>
          <a:bodyPr/>
          <a:lstStyle/>
          <a:p>
            <a:pPr marL="457200" indent="-457200" algn="just">
              <a:spcBef>
                <a:spcPts val="0"/>
              </a:spcBef>
              <a:buFont typeface="+mj-lt"/>
              <a:buAutoNum type="arabicParenR"/>
            </a:pPr>
            <a:r>
              <a:rPr lang="en-US" sz="2400" dirty="0"/>
              <a:t>Complete Project Table for 5 Relevant Projects, of Similar Size and Scope to projects in the RFQ (5 page limit)</a:t>
            </a:r>
          </a:p>
          <a:p>
            <a:pPr lvl="2">
              <a:spcBef>
                <a:spcPts val="0"/>
              </a:spcBef>
            </a:pPr>
            <a:r>
              <a:rPr lang="en-US" dirty="0"/>
              <a:t>Similar projects are wastewater/ SSO projects of similar scope, pipe diameter and contract value</a:t>
            </a:r>
          </a:p>
          <a:p>
            <a:pPr lvl="2">
              <a:spcBef>
                <a:spcPts val="0"/>
              </a:spcBef>
            </a:pPr>
            <a:r>
              <a:rPr lang="en-US" dirty="0"/>
              <a:t>Identify key personnel and their roles and responsibilities for at least 3 of the 5 projects </a:t>
            </a:r>
          </a:p>
          <a:p>
            <a:pPr lvl="2">
              <a:spcBef>
                <a:spcPts val="0"/>
              </a:spcBef>
            </a:pPr>
            <a:r>
              <a:rPr lang="en-US" dirty="0"/>
              <a:t>A minimum of 3 projects must be performed by Respondent</a:t>
            </a:r>
          </a:p>
          <a:p>
            <a:pPr lvl="2">
              <a:spcBef>
                <a:spcPts val="0"/>
              </a:spcBef>
            </a:pPr>
            <a:r>
              <a:rPr lang="en-US" dirty="0"/>
              <a:t>Ensure contact information for references is correct and valid</a:t>
            </a:r>
          </a:p>
          <a:p>
            <a:pPr marL="457200" indent="-457200" algn="just">
              <a:spcBef>
                <a:spcPts val="0"/>
              </a:spcBef>
              <a:buFont typeface="+mj-lt"/>
              <a:buAutoNum type="arabicParenR" startAt="2"/>
            </a:pPr>
            <a:r>
              <a:rPr lang="en-US" sz="2400" dirty="0"/>
              <a:t>Complete OPCC Table </a:t>
            </a:r>
          </a:p>
          <a:p>
            <a:pPr lvl="1" algn="just">
              <a:spcBef>
                <a:spcPts val="0"/>
              </a:spcBef>
              <a:buFont typeface="Arial" panose="020B0604020202020204" pitchFamily="34" charset="0"/>
              <a:buChar char="•"/>
            </a:pPr>
            <a:r>
              <a:rPr lang="en-US" sz="2400" dirty="0"/>
              <a:t>5 Relevant Projects and 3 additional projects, as it relates to the accuracy of OPCC and change orders</a:t>
            </a:r>
          </a:p>
          <a:p>
            <a:pPr marL="0" indent="0" algn="ctr">
              <a:spcBef>
                <a:spcPts val="0"/>
              </a:spcBef>
              <a:buNone/>
            </a:pPr>
            <a:r>
              <a:rPr lang="en-US" sz="2400" b="1" dirty="0"/>
              <a:t> No additional narrative required</a:t>
            </a:r>
            <a:endParaRPr lang="en-US" sz="2400" i="1" dirty="0"/>
          </a:p>
        </p:txBody>
      </p:sp>
      <p:sp>
        <p:nvSpPr>
          <p:cNvPr id="7" name="Subtitle 4"/>
          <p:cNvSpPr>
            <a:spLocks noGrp="1"/>
          </p:cNvSpPr>
          <p:nvPr>
            <p:ph type="subTitle" idx="13"/>
          </p:nvPr>
        </p:nvSpPr>
        <p:spPr>
          <a:xfrm>
            <a:off x="609599" y="359655"/>
            <a:ext cx="11266450" cy="1190365"/>
          </a:xfrm>
        </p:spPr>
        <p:txBody>
          <a:bodyPr>
            <a:noAutofit/>
          </a:bodyPr>
          <a:lstStyle/>
          <a:p>
            <a:r>
              <a:rPr lang="en-US" sz="3600" dirty="0" smtClean="0"/>
              <a:t>Evaluation Criteria – Similar Projects and Past Performance (25 points)</a:t>
            </a:r>
            <a:endParaRPr lang="en-US" sz="3600" dirty="0"/>
          </a:p>
        </p:txBody>
      </p:sp>
    </p:spTree>
    <p:extLst>
      <p:ext uri="{BB962C8B-B14F-4D97-AF65-F5344CB8AC3E}">
        <p14:creationId xmlns:p14="http://schemas.microsoft.com/office/powerpoint/2010/main" val="399018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1139941"/>
            <a:ext cx="10972800" cy="5581788"/>
          </a:xfrm>
        </p:spPr>
        <p:txBody>
          <a:bodyPr/>
          <a:lstStyle/>
          <a:p>
            <a:pPr algn="just">
              <a:spcBef>
                <a:spcPts val="0"/>
              </a:spcBef>
            </a:pPr>
            <a:r>
              <a:rPr lang="en-US" sz="2800" dirty="0"/>
              <a:t>This criteria is weighted the heaviest</a:t>
            </a:r>
          </a:p>
          <a:p>
            <a:pPr algn="just">
              <a:spcBef>
                <a:spcPts val="0"/>
              </a:spcBef>
            </a:pPr>
            <a:r>
              <a:rPr lang="en-US" sz="2800" dirty="0"/>
              <a:t>Narrative format limited to a 6 page response for 3 questions to include:</a:t>
            </a:r>
          </a:p>
          <a:p>
            <a:pPr marL="914400" lvl="1" indent="-457200" algn="just">
              <a:spcBef>
                <a:spcPts val="0"/>
              </a:spcBef>
              <a:buFont typeface="+mj-lt"/>
              <a:buAutoNum type="arabicParenR"/>
            </a:pPr>
            <a:r>
              <a:rPr lang="en-US" sz="2400" dirty="0"/>
              <a:t>Describe team’s approach to complete the project managing risk between design related issues, constructability and budget</a:t>
            </a:r>
          </a:p>
          <a:p>
            <a:pPr lvl="2" algn="just">
              <a:spcBef>
                <a:spcPts val="0"/>
              </a:spcBef>
            </a:pPr>
            <a:r>
              <a:rPr lang="en-US" sz="2000" dirty="0"/>
              <a:t>Respondent should select 1 of the projects identified and use it to address unique circumstances</a:t>
            </a:r>
          </a:p>
          <a:p>
            <a:pPr marL="914400" lvl="1" indent="-457200" algn="just">
              <a:spcBef>
                <a:spcPts val="1200"/>
              </a:spcBef>
              <a:buFont typeface="+mj-lt"/>
              <a:buAutoNum type="arabicParenR"/>
            </a:pPr>
            <a:r>
              <a:rPr lang="en-US" sz="2400" dirty="0"/>
              <a:t>Identify team’s suggested alternative innovative approaches to accomplishing the scope of services identified</a:t>
            </a:r>
          </a:p>
          <a:p>
            <a:pPr marL="914400" lvl="1" indent="-457200" algn="just">
              <a:spcBef>
                <a:spcPts val="1200"/>
              </a:spcBef>
              <a:buFont typeface="+mj-lt"/>
              <a:buAutoNum type="arabicParenR"/>
            </a:pPr>
            <a:r>
              <a:rPr lang="en-US" sz="2400" dirty="0"/>
              <a:t>Describe team’s approach to preparing deliverables to meet deadlines </a:t>
            </a:r>
          </a:p>
          <a:p>
            <a:pPr lvl="2" algn="just">
              <a:spcBef>
                <a:spcPts val="0"/>
              </a:spcBef>
            </a:pPr>
            <a:r>
              <a:rPr lang="en-US" dirty="0"/>
              <a:t>Include schedule risks and mitigation measures, schedule recovery approach and other issues relative to schedule maintenance on similar projects</a:t>
            </a:r>
          </a:p>
        </p:txBody>
      </p:sp>
      <p:sp>
        <p:nvSpPr>
          <p:cNvPr id="7" name="Subtitle 4"/>
          <p:cNvSpPr>
            <a:spLocks noGrp="1"/>
          </p:cNvSpPr>
          <p:nvPr>
            <p:ph type="subTitle" idx="13"/>
          </p:nvPr>
        </p:nvSpPr>
        <p:spPr>
          <a:xfrm>
            <a:off x="609599" y="232579"/>
            <a:ext cx="10530469" cy="907362"/>
          </a:xfrm>
        </p:spPr>
        <p:txBody>
          <a:bodyPr>
            <a:noAutofit/>
          </a:bodyPr>
          <a:lstStyle/>
          <a:p>
            <a:r>
              <a:rPr lang="en-US" sz="3600" dirty="0" smtClean="0"/>
              <a:t>Evaluation Criteria – Project Approach (30 points)</a:t>
            </a:r>
            <a:endParaRPr lang="en-US" sz="3600" dirty="0"/>
          </a:p>
        </p:txBody>
      </p:sp>
    </p:spTree>
    <p:extLst>
      <p:ext uri="{BB962C8B-B14F-4D97-AF65-F5344CB8AC3E}">
        <p14:creationId xmlns:p14="http://schemas.microsoft.com/office/powerpoint/2010/main" val="232605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1583473"/>
            <a:ext cx="10972800" cy="4694664"/>
          </a:xfrm>
        </p:spPr>
        <p:txBody>
          <a:bodyPr/>
          <a:lstStyle/>
          <a:p>
            <a:pPr algn="just"/>
            <a:r>
              <a:rPr lang="en-US" sz="2400" dirty="0"/>
              <a:t>Narrative format limited to 2 pages</a:t>
            </a:r>
          </a:p>
          <a:p>
            <a:pPr algn="just"/>
            <a:r>
              <a:rPr lang="en-US" sz="2400" dirty="0"/>
              <a:t>Includes:</a:t>
            </a:r>
          </a:p>
          <a:p>
            <a:pPr lvl="1" algn="just"/>
            <a:r>
              <a:rPr lang="en-US" sz="2400" dirty="0"/>
              <a:t>Overview of the QCP process and schedule</a:t>
            </a:r>
          </a:p>
          <a:p>
            <a:pPr lvl="1" algn="just"/>
            <a:r>
              <a:rPr lang="en-US" sz="2400" dirty="0"/>
              <a:t>Plan identifying, tracking and resolving design issues </a:t>
            </a:r>
          </a:p>
          <a:p>
            <a:pPr lvl="1" algn="just"/>
            <a:r>
              <a:rPr lang="en-US" sz="2400" dirty="0"/>
              <a:t>Describe how independent quality review team will confirm documents</a:t>
            </a:r>
          </a:p>
          <a:p>
            <a:pPr lvl="1" algn="just"/>
            <a:r>
              <a:rPr lang="en-US" sz="2400" dirty="0"/>
              <a:t>Role compared to SAWS’ role</a:t>
            </a:r>
          </a:p>
          <a:p>
            <a:pPr lvl="1" algn="just"/>
            <a:r>
              <a:rPr lang="en-US" sz="2400" dirty="0"/>
              <a:t>Approach to becoming familiar with local construction practices and requirements</a:t>
            </a:r>
          </a:p>
          <a:p>
            <a:pPr lvl="1" algn="just"/>
            <a:r>
              <a:rPr lang="en-US" sz="2400" dirty="0"/>
              <a:t>Outline how accuracy and completeness of independent cost estimates are derived for each phase of design</a:t>
            </a:r>
          </a:p>
        </p:txBody>
      </p:sp>
      <p:sp>
        <p:nvSpPr>
          <p:cNvPr id="7" name="Subtitle 4"/>
          <p:cNvSpPr>
            <a:spLocks noGrp="1"/>
          </p:cNvSpPr>
          <p:nvPr>
            <p:ph type="subTitle" idx="13"/>
          </p:nvPr>
        </p:nvSpPr>
        <p:spPr>
          <a:xfrm>
            <a:off x="609599" y="254880"/>
            <a:ext cx="11255299" cy="1228232"/>
          </a:xfrm>
        </p:spPr>
        <p:txBody>
          <a:bodyPr>
            <a:noAutofit/>
          </a:bodyPr>
          <a:lstStyle/>
          <a:p>
            <a:r>
              <a:rPr lang="en-US" sz="3200" dirty="0" smtClean="0"/>
              <a:t>Evaluation Criteria – Quality Management/Quality Control Plan (10 points)</a:t>
            </a:r>
            <a:endParaRPr lang="en-US" sz="3200" dirty="0"/>
          </a:p>
        </p:txBody>
      </p:sp>
    </p:spTree>
    <p:extLst>
      <p:ext uri="{BB962C8B-B14F-4D97-AF65-F5344CB8AC3E}">
        <p14:creationId xmlns:p14="http://schemas.microsoft.com/office/powerpoint/2010/main" val="241363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solidFill>
                  <a:schemeClr val="accent5">
                    <a:lumMod val="75000"/>
                  </a:schemeClr>
                </a:solidFill>
              </a:rPr>
              <a:t>Submissions</a:t>
            </a:r>
            <a:endParaRPr lang="en-US" sz="3600" dirty="0">
              <a:solidFill>
                <a:schemeClr val="accent5">
                  <a:lumMod val="75000"/>
                </a:schemeClr>
              </a:solidFill>
            </a:endParaRPr>
          </a:p>
        </p:txBody>
      </p:sp>
      <p:sp>
        <p:nvSpPr>
          <p:cNvPr id="6" name="Content Placeholder 5"/>
          <p:cNvSpPr>
            <a:spLocks noGrp="1"/>
          </p:cNvSpPr>
          <p:nvPr>
            <p:ph idx="1"/>
          </p:nvPr>
        </p:nvSpPr>
        <p:spPr>
          <a:xfrm>
            <a:off x="513346" y="885834"/>
            <a:ext cx="11582401" cy="5158350"/>
          </a:xfrm>
        </p:spPr>
        <p:txBody>
          <a:bodyPr/>
          <a:lstStyle/>
          <a:p>
            <a:pPr algn="just"/>
            <a:r>
              <a:rPr lang="en-US" sz="2800" dirty="0" smtClean="0"/>
              <a:t>Submit hard copies (1 original and 8 copies)</a:t>
            </a:r>
          </a:p>
          <a:p>
            <a:pPr algn="just"/>
            <a:r>
              <a:rPr lang="en-US" sz="2800" dirty="0" smtClean="0"/>
              <a:t>Include a USB flash drive/CD of the original proposal (all pages)</a:t>
            </a:r>
          </a:p>
          <a:p>
            <a:pPr algn="just"/>
            <a:r>
              <a:rPr lang="en-US" sz="2800" dirty="0" smtClean="0"/>
              <a:t>Reference the RFQ on additional required items</a:t>
            </a:r>
          </a:p>
          <a:p>
            <a:pPr algn="just"/>
            <a:r>
              <a:rPr lang="en-US" sz="2800" dirty="0" smtClean="0"/>
              <a:t>Must submit using Evaluation Criteria Forms where indicated</a:t>
            </a:r>
          </a:p>
          <a:p>
            <a:pPr algn="just"/>
            <a:r>
              <a:rPr lang="en-US" sz="2800" dirty="0" smtClean="0"/>
              <a:t>Use 8 ½ x 11 portrait format</a:t>
            </a:r>
          </a:p>
          <a:p>
            <a:pPr algn="just"/>
            <a:r>
              <a:rPr lang="en-US" sz="2800" dirty="0"/>
              <a:t>Thoroughly read the RFQ </a:t>
            </a:r>
            <a:r>
              <a:rPr lang="en-US" sz="2800" dirty="0" smtClean="0"/>
              <a:t>to ensure Respondent is familiar with scope</a:t>
            </a:r>
            <a:endParaRPr lang="en-US" sz="2800" dirty="0"/>
          </a:p>
          <a:p>
            <a:pPr algn="just"/>
            <a:r>
              <a:rPr lang="en-US" sz="2800" dirty="0" smtClean="0"/>
              <a:t>Be </a:t>
            </a:r>
            <a:r>
              <a:rPr lang="en-US" sz="2800" dirty="0"/>
              <a:t>very specific and avoid “boiler plate” </a:t>
            </a:r>
            <a:r>
              <a:rPr lang="en-US" sz="2800" dirty="0" smtClean="0"/>
              <a:t>responses for narrative responses</a:t>
            </a:r>
          </a:p>
          <a:p>
            <a:pPr algn="just"/>
            <a:r>
              <a:rPr lang="en-US" sz="2800" dirty="0"/>
              <a:t>Utilize the Submittal Response Checklist</a:t>
            </a:r>
          </a:p>
          <a:p>
            <a:pPr algn="just"/>
            <a:r>
              <a:rPr lang="en-US" sz="2800" dirty="0"/>
              <a:t>Contact the SMWVB Program Manager for assistance, if necessary</a:t>
            </a:r>
          </a:p>
          <a:p>
            <a:pPr algn="just"/>
            <a:r>
              <a:rPr lang="en-US" sz="2800" dirty="0"/>
              <a:t>Perform QA/QC on proposal prior to submitting</a:t>
            </a:r>
          </a:p>
          <a:p>
            <a:pPr algn="just"/>
            <a:endParaRPr lang="en-US" sz="2800" dirty="0"/>
          </a:p>
          <a:p>
            <a:pPr algn="just"/>
            <a:endParaRPr lang="en-US" dirty="0"/>
          </a:p>
        </p:txBody>
      </p:sp>
    </p:spTree>
    <p:extLst>
      <p:ext uri="{BB962C8B-B14F-4D97-AF65-F5344CB8AC3E}">
        <p14:creationId xmlns:p14="http://schemas.microsoft.com/office/powerpoint/2010/main" val="414286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solidFill>
                  <a:schemeClr val="accent5">
                    <a:lumMod val="75000"/>
                  </a:schemeClr>
                </a:solidFill>
              </a:rPr>
              <a:t>Dates</a:t>
            </a:r>
            <a:endParaRPr lang="en-US" sz="3600" dirty="0">
              <a:solidFill>
                <a:schemeClr val="accent5">
                  <a:lumMod val="75000"/>
                </a:schemeClr>
              </a:solidFill>
            </a:endParaRPr>
          </a:p>
        </p:txBody>
      </p:sp>
      <p:sp>
        <p:nvSpPr>
          <p:cNvPr id="3" name="Rectangle 2"/>
          <p:cNvSpPr/>
          <p:nvPr/>
        </p:nvSpPr>
        <p:spPr>
          <a:xfrm>
            <a:off x="1990724" y="5655399"/>
            <a:ext cx="7334250" cy="369332"/>
          </a:xfrm>
          <a:prstGeom prst="rect">
            <a:avLst/>
          </a:prstGeom>
        </p:spPr>
        <p:txBody>
          <a:bodyPr wrap="square">
            <a:spAutoFit/>
          </a:bodyPr>
          <a:lstStyle/>
          <a:p>
            <a:pPr>
              <a:buNone/>
            </a:pPr>
            <a:r>
              <a:rPr lang="en-US" sz="1800" i="1" dirty="0">
                <a:solidFill>
                  <a:srgbClr val="000000"/>
                </a:solidFill>
                <a:latin typeface="Arial" panose="020B0604020202020204" pitchFamily="34" charset="0"/>
              </a:rPr>
              <a:t>*The dates listed above are subject to change without </a:t>
            </a:r>
            <a:r>
              <a:rPr lang="en-US" sz="1800" i="1" dirty="0" smtClean="0">
                <a:solidFill>
                  <a:srgbClr val="000000"/>
                </a:solidFill>
                <a:latin typeface="Arial" panose="020B0604020202020204" pitchFamily="34" charset="0"/>
              </a:rPr>
              <a:t>notice</a:t>
            </a:r>
            <a:endParaRPr lang="en-US"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350743901"/>
              </p:ext>
            </p:extLst>
          </p:nvPr>
        </p:nvGraphicFramePr>
        <p:xfrm>
          <a:off x="798093" y="949842"/>
          <a:ext cx="11201402" cy="4586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396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42924" y="1106425"/>
            <a:ext cx="10972800" cy="4288536"/>
          </a:xfrm>
        </p:spPr>
        <p:txBody>
          <a:bodyPr/>
          <a:lstStyle/>
          <a:p>
            <a:pPr algn="just"/>
            <a:r>
              <a:rPr lang="en-US" sz="2800" dirty="0" smtClean="0"/>
              <a:t>Solicitation number, solicitation name, date and time of the deadline should be clearly identified on the outside of the package</a:t>
            </a:r>
          </a:p>
          <a:p>
            <a:pPr algn="just"/>
            <a:r>
              <a:rPr lang="en-US" sz="2800" dirty="0" smtClean="0"/>
              <a:t>Deliver to 2800 U.S. Highway 281 North, Customer Service Building</a:t>
            </a:r>
          </a:p>
          <a:p>
            <a:pPr lvl="1" algn="just"/>
            <a:r>
              <a:rPr lang="en-US" sz="2600" dirty="0" smtClean="0"/>
              <a:t>Deliver to Counter Services</a:t>
            </a:r>
          </a:p>
          <a:p>
            <a:pPr lvl="1" algn="just"/>
            <a:r>
              <a:rPr lang="en-US" sz="2600" dirty="0" smtClean="0"/>
              <a:t>SAWS recommends submitting proposals at least 2 hours prior to the deadline</a:t>
            </a:r>
          </a:p>
          <a:p>
            <a:pPr lvl="1" algn="just"/>
            <a:r>
              <a:rPr lang="en-US" sz="2600" dirty="0" smtClean="0"/>
              <a:t>Make arrangements early if mailing a response</a:t>
            </a:r>
          </a:p>
          <a:p>
            <a:pPr algn="just"/>
            <a:r>
              <a:rPr lang="en-US" sz="2800" dirty="0" smtClean="0"/>
              <a:t>Late responses will not be accepted and will be returned unopened</a:t>
            </a:r>
          </a:p>
        </p:txBody>
      </p:sp>
      <p:sp>
        <p:nvSpPr>
          <p:cNvPr id="4" name="Rectangle 3"/>
          <p:cNvSpPr/>
          <p:nvPr/>
        </p:nvSpPr>
        <p:spPr>
          <a:xfrm>
            <a:off x="530788" y="414153"/>
            <a:ext cx="10853492" cy="646331"/>
          </a:xfrm>
          <a:prstGeom prst="rect">
            <a:avLst/>
          </a:prstGeom>
        </p:spPr>
        <p:txBody>
          <a:bodyPr wrap="square">
            <a:spAutoFit/>
          </a:bodyPr>
          <a:lstStyle/>
          <a:p>
            <a:pPr>
              <a:buNone/>
            </a:pPr>
            <a:r>
              <a:rPr lang="en-US" sz="3600" dirty="0" smtClean="0">
                <a:solidFill>
                  <a:schemeClr val="accent5">
                    <a:lumMod val="75000"/>
                  </a:schemeClr>
                </a:solidFill>
                <a:latin typeface="Gill Sans MT" panose="020B0502020104020203" pitchFamily="34" charset="0"/>
                <a:ea typeface="+mj-ea"/>
                <a:cs typeface="+mj-cs"/>
              </a:rPr>
              <a:t>Submittal Deadline</a:t>
            </a:r>
            <a:endParaRPr lang="en-US" sz="3600" dirty="0">
              <a:solidFill>
                <a:schemeClr val="accent5">
                  <a:lumMod val="75000"/>
                </a:schemeClr>
              </a:solidFill>
            </a:endParaRPr>
          </a:p>
        </p:txBody>
      </p:sp>
    </p:spTree>
    <p:extLst>
      <p:ext uri="{BB962C8B-B14F-4D97-AF65-F5344CB8AC3E}">
        <p14:creationId xmlns:p14="http://schemas.microsoft.com/office/powerpoint/2010/main" val="46633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949842"/>
            <a:ext cx="10972800" cy="4517382"/>
          </a:xfrm>
        </p:spPr>
        <p:txBody>
          <a:bodyPr/>
          <a:lstStyle/>
          <a:p>
            <a:pPr algn="just"/>
            <a:r>
              <a:rPr lang="en-US" dirty="0" smtClean="0"/>
              <a:t>Must be completed within 15 calendar days from receipt of Respondent’s Selection Letter</a:t>
            </a:r>
          </a:p>
          <a:p>
            <a:pPr algn="just"/>
            <a:r>
              <a:rPr lang="en-US" dirty="0" smtClean="0"/>
              <a:t>If an agreement cannot be reached within the time frame, SAWS will formally cease negotiations and begin negotiations with the next most qualified firm</a:t>
            </a:r>
            <a:endParaRPr lang="en-US" dirty="0"/>
          </a:p>
        </p:txBody>
      </p:sp>
      <p:sp>
        <p:nvSpPr>
          <p:cNvPr id="3" name="Title 4"/>
          <p:cNvSpPr>
            <a:spLocks noGrp="1"/>
          </p:cNvSpPr>
          <p:nvPr>
            <p:ph type="title"/>
          </p:nvPr>
        </p:nvSpPr>
        <p:spPr>
          <a:xfrm>
            <a:off x="609599" y="274638"/>
            <a:ext cx="11389896" cy="675204"/>
          </a:xfrm>
        </p:spPr>
        <p:txBody>
          <a:bodyPr/>
          <a:lstStyle/>
          <a:p>
            <a:r>
              <a:rPr lang="en-US" sz="3600" dirty="0" smtClean="0">
                <a:solidFill>
                  <a:schemeClr val="accent5">
                    <a:lumMod val="75000"/>
                  </a:schemeClr>
                </a:solidFill>
              </a:rPr>
              <a:t>Negotiations</a:t>
            </a:r>
            <a:endParaRPr lang="en-US" sz="3600" dirty="0">
              <a:solidFill>
                <a:schemeClr val="accent5">
                  <a:lumMod val="75000"/>
                </a:schemeClr>
              </a:solidFill>
            </a:endParaRPr>
          </a:p>
        </p:txBody>
      </p:sp>
    </p:spTree>
    <p:extLst>
      <p:ext uri="{BB962C8B-B14F-4D97-AF65-F5344CB8AC3E}">
        <p14:creationId xmlns:p14="http://schemas.microsoft.com/office/powerpoint/2010/main" val="157941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949842"/>
            <a:ext cx="10972800" cy="4517382"/>
          </a:xfrm>
        </p:spPr>
        <p:txBody>
          <a:bodyPr/>
          <a:lstStyle/>
          <a:p>
            <a:r>
              <a:rPr lang="en-US" sz="2400" dirty="0" smtClean="0"/>
              <a:t>There should not be any communication regarding this solicitation with the following: </a:t>
            </a:r>
          </a:p>
          <a:p>
            <a:pPr lvl="1"/>
            <a:r>
              <a:rPr lang="en-US" sz="2400" dirty="0" smtClean="0"/>
              <a:t>SAWS Project Manager</a:t>
            </a:r>
            <a:endParaRPr lang="en-US" sz="2400" dirty="0"/>
          </a:p>
          <a:p>
            <a:pPr lvl="1"/>
            <a:r>
              <a:rPr lang="en-US" sz="2400" dirty="0" smtClean="0"/>
              <a:t>SAWS Technical Representative</a:t>
            </a:r>
            <a:endParaRPr lang="en-US" sz="2400" dirty="0"/>
          </a:p>
          <a:p>
            <a:pPr lvl="1"/>
            <a:r>
              <a:rPr lang="en-US" sz="2400" dirty="0" smtClean="0"/>
              <a:t>Any other SAWS staff, managers, directors, or VPs</a:t>
            </a:r>
            <a:endParaRPr lang="en-US" sz="2400" dirty="0"/>
          </a:p>
          <a:p>
            <a:pPr lvl="1"/>
            <a:r>
              <a:rPr lang="en-US" sz="2400" dirty="0" smtClean="0"/>
              <a:t>City Council member or staff</a:t>
            </a:r>
            <a:endParaRPr lang="en-US" sz="2400" dirty="0"/>
          </a:p>
          <a:p>
            <a:pPr lvl="1"/>
            <a:r>
              <a:rPr lang="en-US" sz="2400" dirty="0" smtClean="0"/>
              <a:t>SAWS Board of Trustees</a:t>
            </a:r>
            <a:endParaRPr lang="en-US" sz="2400" dirty="0"/>
          </a:p>
          <a:p>
            <a:r>
              <a:rPr lang="en-US" sz="2400" dirty="0" smtClean="0"/>
              <a:t>This includes phone calls, emails, letters, or any direct or indirect discussion of the RFQ</a:t>
            </a:r>
            <a:endParaRPr lang="en-US" sz="2400" dirty="0"/>
          </a:p>
          <a:p>
            <a:r>
              <a:rPr lang="en-US" sz="2400" dirty="0" smtClean="0"/>
              <a:t>This </a:t>
            </a:r>
            <a:r>
              <a:rPr lang="en-US" sz="2400" dirty="0"/>
              <a:t>is in place from release of the RFQ to Board Award</a:t>
            </a:r>
          </a:p>
        </p:txBody>
      </p:sp>
      <p:sp>
        <p:nvSpPr>
          <p:cNvPr id="3" name="Title 4"/>
          <p:cNvSpPr>
            <a:spLocks noGrp="1"/>
          </p:cNvSpPr>
          <p:nvPr>
            <p:ph type="title"/>
          </p:nvPr>
        </p:nvSpPr>
        <p:spPr>
          <a:xfrm>
            <a:off x="609599" y="274638"/>
            <a:ext cx="11389896" cy="675204"/>
          </a:xfrm>
        </p:spPr>
        <p:txBody>
          <a:bodyPr/>
          <a:lstStyle/>
          <a:p>
            <a:r>
              <a:rPr lang="en-US" sz="3600" dirty="0" smtClean="0">
                <a:solidFill>
                  <a:schemeClr val="accent5">
                    <a:lumMod val="75000"/>
                  </a:schemeClr>
                </a:solidFill>
              </a:rPr>
              <a:t>Communication Reminders</a:t>
            </a:r>
            <a:endParaRPr lang="en-US" sz="3600" dirty="0">
              <a:solidFill>
                <a:schemeClr val="accent5">
                  <a:lumMod val="75000"/>
                </a:schemeClr>
              </a:solidFill>
            </a:endParaRPr>
          </a:p>
        </p:txBody>
      </p:sp>
    </p:spTree>
    <p:extLst>
      <p:ext uri="{BB962C8B-B14F-4D97-AF65-F5344CB8AC3E}">
        <p14:creationId xmlns:p14="http://schemas.microsoft.com/office/powerpoint/2010/main" val="293257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949842"/>
            <a:ext cx="10972800" cy="4517382"/>
          </a:xfrm>
        </p:spPr>
        <p:txBody>
          <a:bodyPr/>
          <a:lstStyle/>
          <a:p>
            <a:r>
              <a:rPr lang="en-US" dirty="0" smtClean="0"/>
              <a:t>Must be submitted in writing by March 25, 2020 by 10:00 A.M. via e-mail to:</a:t>
            </a:r>
          </a:p>
          <a:p>
            <a:pPr marL="0" indent="0">
              <a:buNone/>
            </a:pPr>
            <a:endParaRPr lang="en-US" dirty="0" smtClean="0"/>
          </a:p>
          <a:p>
            <a:pPr marL="0" indent="0" algn="ctr">
              <a:buNone/>
            </a:pPr>
            <a:r>
              <a:rPr lang="en-US" b="1" dirty="0" smtClean="0"/>
              <a:t>Florinda Gonzales</a:t>
            </a:r>
          </a:p>
          <a:p>
            <a:pPr marL="0" indent="0" algn="ctr">
              <a:buNone/>
            </a:pPr>
            <a:r>
              <a:rPr lang="en-US" dirty="0" smtClean="0"/>
              <a:t>Contract Administration Department</a:t>
            </a:r>
          </a:p>
          <a:p>
            <a:pPr marL="0" indent="0" algn="ctr">
              <a:buNone/>
            </a:pPr>
            <a:r>
              <a:rPr lang="en-US" dirty="0" smtClean="0"/>
              <a:t>San Antonio Water System</a:t>
            </a:r>
          </a:p>
          <a:p>
            <a:pPr marL="0" indent="0" algn="ctr">
              <a:buNone/>
            </a:pPr>
            <a:r>
              <a:rPr lang="en-US" dirty="0" smtClean="0">
                <a:hlinkClick r:id="rId2"/>
              </a:rPr>
              <a:t>florinda.gonzales@saws.org</a:t>
            </a:r>
            <a:r>
              <a:rPr lang="en-US" dirty="0" smtClean="0"/>
              <a:t> </a:t>
            </a:r>
          </a:p>
        </p:txBody>
      </p:sp>
      <p:sp>
        <p:nvSpPr>
          <p:cNvPr id="3" name="Title 4"/>
          <p:cNvSpPr>
            <a:spLocks noGrp="1"/>
          </p:cNvSpPr>
          <p:nvPr>
            <p:ph type="title"/>
          </p:nvPr>
        </p:nvSpPr>
        <p:spPr>
          <a:xfrm>
            <a:off x="609599" y="274638"/>
            <a:ext cx="11389896" cy="675204"/>
          </a:xfrm>
        </p:spPr>
        <p:txBody>
          <a:bodyPr/>
          <a:lstStyle/>
          <a:p>
            <a:r>
              <a:rPr lang="en-US" sz="3600" dirty="0" smtClean="0">
                <a:solidFill>
                  <a:schemeClr val="accent5">
                    <a:lumMod val="75000"/>
                  </a:schemeClr>
                </a:solidFill>
              </a:rPr>
              <a:t>Questions</a:t>
            </a:r>
            <a:endParaRPr lang="en-US" sz="3600" dirty="0">
              <a:solidFill>
                <a:schemeClr val="accent5">
                  <a:lumMod val="75000"/>
                </a:schemeClr>
              </a:solidFill>
            </a:endParaRPr>
          </a:p>
        </p:txBody>
      </p:sp>
    </p:spTree>
    <p:extLst>
      <p:ext uri="{BB962C8B-B14F-4D97-AF65-F5344CB8AC3E}">
        <p14:creationId xmlns:p14="http://schemas.microsoft.com/office/powerpoint/2010/main" val="134270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2765" y="1457752"/>
            <a:ext cx="11887200" cy="4084402"/>
          </a:xfrm>
        </p:spPr>
        <p:txBody>
          <a:bodyPr/>
          <a:lstStyle/>
          <a:p>
            <a:r>
              <a:rPr lang="en-US" sz="2400" dirty="0" smtClean="0"/>
              <a:t>M/WBE </a:t>
            </a:r>
            <a:r>
              <a:rPr lang="en-US" sz="2400" dirty="0"/>
              <a:t>Scoring Method: </a:t>
            </a:r>
            <a:r>
              <a:rPr lang="en-US" sz="2400" b="1" dirty="0"/>
              <a:t>Up to 10 Points (By percentage) 40.00% M/WBE </a:t>
            </a:r>
            <a:r>
              <a:rPr lang="en-US" sz="2400" b="1" dirty="0" smtClean="0"/>
              <a:t>Goal</a:t>
            </a:r>
          </a:p>
          <a:p>
            <a:pPr marL="457200" lvl="1" indent="0">
              <a:buNone/>
            </a:pPr>
            <a:r>
              <a:rPr lang="en-US" sz="2400" dirty="0" smtClean="0"/>
              <a:t>a) M/WBE </a:t>
            </a:r>
            <a:r>
              <a:rPr lang="en-US" sz="2400" dirty="0"/>
              <a:t>Scoring Method: Up to 10 Points (By percentage) 40.00% M/WBE Goal</a:t>
            </a:r>
          </a:p>
          <a:p>
            <a:pPr marL="457200" lvl="1" indent="0">
              <a:buNone/>
            </a:pPr>
            <a:r>
              <a:rPr lang="en-US" sz="2400" dirty="0"/>
              <a:t>• M/WBE Participation Percentage between 1% and 9.99%: </a:t>
            </a:r>
            <a:r>
              <a:rPr lang="en-US" sz="2400" b="1" dirty="0"/>
              <a:t>2 Points</a:t>
            </a:r>
          </a:p>
          <a:p>
            <a:pPr marL="457200" lvl="1" indent="0">
              <a:buNone/>
            </a:pPr>
            <a:r>
              <a:rPr lang="en-US" sz="2400" dirty="0"/>
              <a:t>• M/WBE Participation Percentage between 10% and 19.99%: </a:t>
            </a:r>
            <a:r>
              <a:rPr lang="en-US" sz="2400" b="1" dirty="0"/>
              <a:t>4 Points</a:t>
            </a:r>
          </a:p>
          <a:p>
            <a:pPr marL="457200" lvl="1" indent="0">
              <a:buNone/>
            </a:pPr>
            <a:r>
              <a:rPr lang="en-US" sz="2400" dirty="0"/>
              <a:t>• M/WBE Participation Percentage between 20% and 29.99%: </a:t>
            </a:r>
            <a:r>
              <a:rPr lang="en-US" sz="2400" b="1" dirty="0"/>
              <a:t>6 Points</a:t>
            </a:r>
          </a:p>
          <a:p>
            <a:pPr marL="457200" lvl="1" indent="0">
              <a:buNone/>
            </a:pPr>
            <a:r>
              <a:rPr lang="en-US" sz="2400" dirty="0"/>
              <a:t>• M/WBE Participation Percentage between 30% and 39.99%: </a:t>
            </a:r>
            <a:r>
              <a:rPr lang="en-US" sz="2400" b="1" dirty="0"/>
              <a:t>8 Points</a:t>
            </a:r>
          </a:p>
          <a:p>
            <a:pPr marL="457200" lvl="1" indent="0">
              <a:buNone/>
            </a:pPr>
            <a:r>
              <a:rPr lang="en-US" sz="2400" dirty="0"/>
              <a:t>• M/WBE Participation Percentage meeting or exceeding 40.00%: </a:t>
            </a:r>
            <a:r>
              <a:rPr lang="en-US" sz="2400" b="1" dirty="0"/>
              <a:t>10 </a:t>
            </a:r>
            <a:r>
              <a:rPr lang="en-US" sz="2400" b="1" dirty="0" smtClean="0"/>
              <a:t>Points</a:t>
            </a:r>
          </a:p>
          <a:p>
            <a:pPr lvl="1"/>
            <a:endParaRPr lang="en-US" sz="2400" dirty="0"/>
          </a:p>
          <a:p>
            <a:pPr marL="457200" lvl="1" indent="0">
              <a:buNone/>
            </a:pPr>
            <a:r>
              <a:rPr lang="en-US" sz="2400" dirty="0"/>
              <a:t>b) Utilization of a local SMWB-certified Engineering Firm that has not worked with SAWS </a:t>
            </a:r>
            <a:r>
              <a:rPr lang="en-US" sz="2400" dirty="0" smtClean="0"/>
              <a:t>as a </a:t>
            </a:r>
            <a:r>
              <a:rPr lang="en-US" sz="2400" dirty="0"/>
              <a:t>prime consultant </a:t>
            </a:r>
            <a:r>
              <a:rPr lang="en-US" sz="2400" u="sng" dirty="0"/>
              <a:t>in the past five years</a:t>
            </a:r>
            <a:r>
              <a:rPr lang="en-US" sz="2400" dirty="0"/>
              <a:t>, for 10% of Sewer Design Services: </a:t>
            </a:r>
            <a:r>
              <a:rPr lang="en-US" sz="2400" b="1" dirty="0"/>
              <a:t>5 Points</a:t>
            </a:r>
          </a:p>
          <a:p>
            <a:pPr marL="457200" lvl="1" indent="0">
              <a:buNone/>
            </a:pPr>
            <a:endParaRPr lang="en-US" sz="2000" dirty="0"/>
          </a:p>
          <a:p>
            <a:endParaRPr lang="en-US" dirty="0"/>
          </a:p>
        </p:txBody>
      </p:sp>
      <p:sp>
        <p:nvSpPr>
          <p:cNvPr id="7" name="Subtitle 4"/>
          <p:cNvSpPr>
            <a:spLocks noGrp="1"/>
          </p:cNvSpPr>
          <p:nvPr>
            <p:ph type="subTitle" idx="13"/>
          </p:nvPr>
        </p:nvSpPr>
        <p:spPr>
          <a:xfrm>
            <a:off x="92765" y="320920"/>
            <a:ext cx="11887200" cy="928017"/>
          </a:xfrm>
        </p:spPr>
        <p:txBody>
          <a:bodyPr>
            <a:noAutofit/>
          </a:bodyPr>
          <a:lstStyle/>
          <a:p>
            <a:pPr algn="just"/>
            <a:r>
              <a:rPr lang="en-US" sz="3200" dirty="0"/>
              <a:t>Small, Minority, Woman, and Veteran-Owned Businesses (SMWVB Participation</a:t>
            </a:r>
            <a:r>
              <a:rPr lang="en-US" sz="3200" dirty="0" smtClean="0"/>
              <a:t>) Scoring:</a:t>
            </a:r>
            <a:endParaRPr lang="en-US" sz="3200" dirty="0"/>
          </a:p>
        </p:txBody>
      </p:sp>
    </p:spTree>
    <p:extLst>
      <p:ext uri="{BB962C8B-B14F-4D97-AF65-F5344CB8AC3E}">
        <p14:creationId xmlns:p14="http://schemas.microsoft.com/office/powerpoint/2010/main" val="100711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solidFill>
                  <a:schemeClr val="accent5">
                    <a:lumMod val="75000"/>
                  </a:schemeClr>
                </a:solidFill>
              </a:rPr>
              <a:t>Oral Statements</a:t>
            </a:r>
            <a:endParaRPr lang="en-US" sz="3600" dirty="0">
              <a:solidFill>
                <a:schemeClr val="accent5">
                  <a:lumMod val="75000"/>
                </a:schemeClr>
              </a:solidFill>
            </a:endParaRPr>
          </a:p>
        </p:txBody>
      </p:sp>
      <p:sp>
        <p:nvSpPr>
          <p:cNvPr id="6" name="Rectangle 3"/>
          <p:cNvSpPr>
            <a:spLocks noGrp="1" noChangeArrowheads="1"/>
          </p:cNvSpPr>
          <p:nvPr>
            <p:ph idx="1"/>
          </p:nvPr>
        </p:nvSpPr>
        <p:spPr/>
        <p:txBody>
          <a:bodyPr/>
          <a:lstStyle/>
          <a:p>
            <a:pPr marL="0" indent="0" algn="just">
              <a:spcBef>
                <a:spcPts val="400"/>
              </a:spcBef>
              <a:buNone/>
            </a:pPr>
            <a:r>
              <a:rPr lang="en-US" dirty="0" smtClean="0"/>
              <a:t>Oral statements or discussion during this Pre-Submittal Meeting will not be binding, nor will they change or affect the RFQ or the terms or conditions of the contract. Changes, if any will be addressed in writing only via an Addendum.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1324100"/>
            <a:ext cx="10915650" cy="4797917"/>
          </a:xfrm>
        </p:spPr>
        <p:txBody>
          <a:bodyPr/>
          <a:lstStyle/>
          <a:p>
            <a:pPr algn="just"/>
            <a:r>
              <a:rPr lang="en-US" sz="2800" dirty="0" smtClean="0"/>
              <a:t>Payments </a:t>
            </a:r>
            <a:r>
              <a:rPr lang="en-US" sz="2800" dirty="0"/>
              <a:t>made to subconsultants, subcontractors, and suppliers (SMWVBs </a:t>
            </a:r>
            <a:r>
              <a:rPr lang="en-US" sz="2800" b="1" i="1" dirty="0" smtClean="0"/>
              <a:t>and </a:t>
            </a:r>
            <a:r>
              <a:rPr lang="en-US" sz="2800" dirty="0" smtClean="0"/>
              <a:t>Non-SMWVBS</a:t>
            </a:r>
            <a:r>
              <a:rPr lang="en-US" sz="2800" dirty="0"/>
              <a:t>) will be reported using SAWS’ Subcontractor Payment and Utilization Reporting (S.P.U.R.) System. This is a contractual requirement</a:t>
            </a:r>
            <a:r>
              <a:rPr lang="en-US" sz="2800" dirty="0" smtClean="0"/>
              <a:t>.</a:t>
            </a:r>
          </a:p>
          <a:p>
            <a:pPr algn="just"/>
            <a:endParaRPr lang="en-US" sz="2000" dirty="0" smtClean="0"/>
          </a:p>
          <a:p>
            <a:pPr algn="just"/>
            <a:r>
              <a:rPr lang="en-US" sz="2800" dirty="0" smtClean="0"/>
              <a:t>All firms listed in the organizational chart must also be listed in the Good Faith Effort Plan.</a:t>
            </a:r>
          </a:p>
          <a:p>
            <a:pPr marL="0" indent="0" algn="just">
              <a:buNone/>
            </a:pPr>
            <a:endParaRPr lang="en-US" sz="2000" dirty="0"/>
          </a:p>
          <a:p>
            <a:pPr algn="just"/>
            <a:r>
              <a:rPr lang="en-US" sz="2800" dirty="0" smtClean="0"/>
              <a:t>SMWVB-certified </a:t>
            </a:r>
            <a:r>
              <a:rPr lang="en-US" sz="2800" dirty="0"/>
              <a:t>firms need to have a local-area </a:t>
            </a:r>
            <a:r>
              <a:rPr lang="en-US" sz="2800" dirty="0" smtClean="0"/>
              <a:t>office, </a:t>
            </a:r>
            <a:r>
              <a:rPr lang="en-US" sz="2800" dirty="0"/>
              <a:t>must be “SBE</a:t>
            </a:r>
            <a:r>
              <a:rPr lang="en-US" sz="2800" dirty="0" smtClean="0"/>
              <a:t>” at minimum, </a:t>
            </a:r>
            <a:r>
              <a:rPr lang="en-US" sz="2800" dirty="0"/>
              <a:t>and need to be certified through the SCTRCA or Texas HUB.</a:t>
            </a:r>
          </a:p>
          <a:p>
            <a:endParaRPr lang="en-US" sz="2400" dirty="0"/>
          </a:p>
          <a:p>
            <a:endParaRPr lang="en-US" dirty="0"/>
          </a:p>
        </p:txBody>
      </p:sp>
      <p:sp>
        <p:nvSpPr>
          <p:cNvPr id="3" name="Subtitle 4"/>
          <p:cNvSpPr>
            <a:spLocks noGrp="1"/>
          </p:cNvSpPr>
          <p:nvPr>
            <p:ph type="subTitle" idx="13"/>
          </p:nvPr>
        </p:nvSpPr>
        <p:spPr>
          <a:xfrm>
            <a:off x="609599" y="298618"/>
            <a:ext cx="10742342" cy="1025482"/>
          </a:xfrm>
        </p:spPr>
        <p:txBody>
          <a:bodyPr>
            <a:noAutofit/>
          </a:bodyPr>
          <a:lstStyle/>
          <a:p>
            <a:pPr algn="just"/>
            <a:r>
              <a:rPr lang="en-US" sz="3200" dirty="0"/>
              <a:t>Small, Minority, Woman, and Veteran-Owned Businesses (SMWVB Participation</a:t>
            </a:r>
            <a:r>
              <a:rPr lang="en-US" sz="3200" dirty="0" smtClean="0"/>
              <a:t>) Requirements:</a:t>
            </a:r>
            <a:endParaRPr lang="en-US" sz="3200" dirty="0"/>
          </a:p>
        </p:txBody>
      </p:sp>
    </p:spTree>
    <p:extLst>
      <p:ext uri="{BB962C8B-B14F-4D97-AF65-F5344CB8AC3E}">
        <p14:creationId xmlns:p14="http://schemas.microsoft.com/office/powerpoint/2010/main" val="35427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18052" y="750813"/>
            <a:ext cx="11873948" cy="5146404"/>
          </a:xfrm>
        </p:spPr>
        <p:txBody>
          <a:bodyPr/>
          <a:lstStyle/>
          <a:p>
            <a:pPr algn="just"/>
            <a:r>
              <a:rPr lang="en-US" dirty="0" smtClean="0"/>
              <a:t>Questions related to the SMWVB Program, completion of the Good Faith Effort Plan(GFEP), or SMWB scoring may be directed to the SMWVB Program Manager, up until the RFQ is due. </a:t>
            </a:r>
            <a:endParaRPr lang="en-US" dirty="0"/>
          </a:p>
          <a:p>
            <a:pPr algn="just"/>
            <a:r>
              <a:rPr lang="en-US" dirty="0" smtClean="0"/>
              <a:t>Contact information:</a:t>
            </a:r>
            <a:endParaRPr lang="en-US" dirty="0"/>
          </a:p>
          <a:p>
            <a:pPr marL="0" indent="0" algn="ctr">
              <a:buNone/>
            </a:pPr>
            <a:r>
              <a:rPr lang="en-US" sz="2800" b="1" dirty="0"/>
              <a:t>Marisol V. Robles</a:t>
            </a:r>
            <a:endParaRPr lang="en-US" sz="2800" dirty="0"/>
          </a:p>
          <a:p>
            <a:pPr marL="0" indent="0" algn="ctr">
              <a:buNone/>
            </a:pPr>
            <a:r>
              <a:rPr lang="en-US" sz="2800" dirty="0"/>
              <a:t>SMWVB Program Manager</a:t>
            </a:r>
          </a:p>
          <a:p>
            <a:pPr marL="0" indent="0" algn="ctr">
              <a:buNone/>
            </a:pPr>
            <a:r>
              <a:rPr lang="en-US" sz="2800" dirty="0" smtClean="0"/>
              <a:t>Email</a:t>
            </a:r>
            <a:r>
              <a:rPr lang="en-US" sz="2800" dirty="0"/>
              <a:t>: </a:t>
            </a:r>
            <a:r>
              <a:rPr lang="en-US" sz="2800" u="sng" dirty="0">
                <a:solidFill>
                  <a:srgbClr val="252AF7"/>
                </a:solidFill>
              </a:rPr>
              <a:t>Marisol.Robles@saws.org</a:t>
            </a:r>
          </a:p>
          <a:p>
            <a:pPr marL="0" indent="0" algn="ctr">
              <a:buNone/>
            </a:pPr>
            <a:r>
              <a:rPr lang="en-US" sz="2800" dirty="0"/>
              <a:t>Telephone: 210-233-3420</a:t>
            </a:r>
            <a:endParaRPr lang="en-US" sz="2400" dirty="0"/>
          </a:p>
          <a:p>
            <a:endParaRPr lang="en-US" dirty="0"/>
          </a:p>
        </p:txBody>
      </p:sp>
    </p:spTree>
    <p:extLst>
      <p:ext uri="{BB962C8B-B14F-4D97-AF65-F5344CB8AC3E}">
        <p14:creationId xmlns:p14="http://schemas.microsoft.com/office/powerpoint/2010/main" val="355751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9" y="191511"/>
            <a:ext cx="11389896" cy="675204"/>
          </a:xfrm>
        </p:spPr>
        <p:txBody>
          <a:bodyPr/>
          <a:lstStyle/>
          <a:p>
            <a:r>
              <a:rPr lang="en-US" sz="3600" dirty="0" smtClean="0">
                <a:solidFill>
                  <a:schemeClr val="accent5">
                    <a:lumMod val="75000"/>
                  </a:schemeClr>
                </a:solidFill>
              </a:rPr>
              <a:t>Project Matrix</a:t>
            </a:r>
            <a:endParaRPr lang="en-US" sz="3600" dirty="0">
              <a:solidFill>
                <a:schemeClr val="accent5">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684670781"/>
              </p:ext>
            </p:extLst>
          </p:nvPr>
        </p:nvGraphicFramePr>
        <p:xfrm>
          <a:off x="794768" y="760499"/>
          <a:ext cx="10722796" cy="5352832"/>
        </p:xfrm>
        <a:graphic>
          <a:graphicData uri="http://schemas.openxmlformats.org/drawingml/2006/table">
            <a:tbl>
              <a:tblPr firstRow="1" firstCol="1" lastRow="1" lastCol="1" bandRow="1" bandCol="1">
                <a:tableStyleId>{5C22544A-7EE6-4342-B048-85BDC9FD1C3A}</a:tableStyleId>
              </a:tblPr>
              <a:tblGrid>
                <a:gridCol w="1679474"/>
                <a:gridCol w="3272821"/>
                <a:gridCol w="2928314"/>
                <a:gridCol w="2842187"/>
              </a:tblGrid>
              <a:tr h="410965">
                <a:tc>
                  <a:txBody>
                    <a:bodyPr/>
                    <a:lstStyle/>
                    <a:p>
                      <a:pPr marL="0" marR="164465" algn="ctr">
                        <a:lnSpc>
                          <a:spcPct val="118000"/>
                        </a:lnSpc>
                        <a:spcBef>
                          <a:spcPts val="0"/>
                        </a:spcBef>
                        <a:spcAft>
                          <a:spcPts val="0"/>
                        </a:spcAft>
                      </a:pPr>
                      <a:r>
                        <a:rPr lang="en-US" sz="1200" dirty="0" smtClean="0">
                          <a:solidFill>
                            <a:schemeClr val="tx1"/>
                          </a:solidFill>
                          <a:effectLst/>
                        </a:rPr>
                        <a:t>Project </a:t>
                      </a:r>
                      <a:r>
                        <a:rPr lang="en-US" sz="1200" dirty="0">
                          <a:solidFill>
                            <a:schemeClr val="tx1"/>
                          </a:solidFill>
                          <a:effectLst/>
                        </a:rPr>
                        <a:t>Name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5"/>
                        </a:spcBef>
                        <a:spcAft>
                          <a:spcPts val="0"/>
                        </a:spcAft>
                      </a:pPr>
                      <a:r>
                        <a:rPr lang="en-US" sz="1200" dirty="0">
                          <a:solidFill>
                            <a:schemeClr val="tx1"/>
                          </a:solidFill>
                          <a:effectLst/>
                        </a:rPr>
                        <a:t> </a:t>
                      </a:r>
                      <a:r>
                        <a:rPr lang="en-US" sz="1200" dirty="0" smtClean="0">
                          <a:solidFill>
                            <a:schemeClr val="tx1"/>
                          </a:solidFill>
                          <a:effectLst/>
                        </a:rPr>
                        <a:t>Central </a:t>
                      </a:r>
                      <a:r>
                        <a:rPr lang="en-US" sz="1200" dirty="0" err="1">
                          <a:solidFill>
                            <a:schemeClr val="tx1"/>
                          </a:solidFill>
                          <a:effectLst/>
                        </a:rPr>
                        <a:t>Sewershed</a:t>
                      </a:r>
                      <a:r>
                        <a:rPr lang="en-US" sz="1200" dirty="0">
                          <a:solidFill>
                            <a:schemeClr val="tx1"/>
                          </a:solidFill>
                          <a:effectLst/>
                        </a:rPr>
                        <a:t> Package 14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 marR="0" algn="ctr">
                        <a:spcBef>
                          <a:spcPts val="450"/>
                        </a:spcBef>
                        <a:spcAft>
                          <a:spcPts val="0"/>
                        </a:spcAft>
                      </a:pPr>
                      <a:r>
                        <a:rPr lang="en-US" sz="1200" dirty="0">
                          <a:solidFill>
                            <a:schemeClr val="tx1"/>
                          </a:solidFill>
                          <a:effectLst/>
                        </a:rPr>
                        <a:t>2020 CMOM Package 1</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3020" marR="26670" algn="ctr">
                        <a:lnSpc>
                          <a:spcPct val="118000"/>
                        </a:lnSpc>
                        <a:spcBef>
                          <a:spcPts val="385"/>
                        </a:spcBef>
                        <a:spcAft>
                          <a:spcPts val="0"/>
                        </a:spcAft>
                      </a:pPr>
                      <a:r>
                        <a:rPr lang="en-US" sz="1200" dirty="0">
                          <a:solidFill>
                            <a:schemeClr val="tx1"/>
                          </a:solidFill>
                          <a:effectLst/>
                        </a:rPr>
                        <a:t>2020 CMOM Package 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38243">
                <a:tc>
                  <a:txBody>
                    <a:bodyPr/>
                    <a:lstStyle/>
                    <a:p>
                      <a:pPr marL="0" marR="125730" algn="ctr">
                        <a:spcBef>
                          <a:spcPts val="335"/>
                        </a:spcBef>
                        <a:spcAft>
                          <a:spcPts val="0"/>
                        </a:spcAft>
                        <a:tabLst>
                          <a:tab pos="361950" algn="ctr"/>
                          <a:tab pos="723900" algn="r"/>
                        </a:tabLst>
                      </a:pPr>
                      <a:r>
                        <a:rPr lang="en-US" sz="1200" dirty="0">
                          <a:solidFill>
                            <a:schemeClr val="tx1"/>
                          </a:solidFill>
                          <a:effectLst/>
                        </a:rPr>
                        <a:t>Project ID</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0160" marR="19685" algn="ctr">
                        <a:spcBef>
                          <a:spcPts val="335"/>
                        </a:spcBef>
                        <a:spcAft>
                          <a:spcPts val="0"/>
                        </a:spcAft>
                      </a:pPr>
                      <a:r>
                        <a:rPr lang="en-US" sz="1200" dirty="0">
                          <a:solidFill>
                            <a:schemeClr val="tx1"/>
                          </a:solidFill>
                          <a:effectLst/>
                        </a:rPr>
                        <a:t>Pro-11409</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10160" marR="0" algn="ctr">
                        <a:spcBef>
                          <a:spcPts val="335"/>
                        </a:spcBef>
                        <a:spcAft>
                          <a:spcPts val="0"/>
                        </a:spcAft>
                      </a:pPr>
                      <a:r>
                        <a:rPr lang="en-US" sz="1200" dirty="0">
                          <a:solidFill>
                            <a:schemeClr val="tx1"/>
                          </a:solidFill>
                          <a:effectLst/>
                        </a:rPr>
                        <a:t>Pro-11410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10160" marR="0" algn="ctr">
                        <a:spcBef>
                          <a:spcPts val="335"/>
                        </a:spcBef>
                        <a:spcAft>
                          <a:spcPts val="0"/>
                        </a:spcAft>
                      </a:pPr>
                      <a:r>
                        <a:rPr lang="en-US" sz="1200" b="0" dirty="0">
                          <a:solidFill>
                            <a:schemeClr val="tx1"/>
                          </a:solidFill>
                          <a:effectLst/>
                        </a:rPr>
                        <a:t>Pro-11411</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2">
                        <a:lumMod val="20000"/>
                        <a:lumOff val="80000"/>
                      </a:schemeClr>
                    </a:solidFill>
                  </a:tcPr>
                </a:tc>
              </a:tr>
              <a:tr h="573040">
                <a:tc>
                  <a:txBody>
                    <a:bodyPr/>
                    <a:lstStyle/>
                    <a:p>
                      <a:pPr marL="0" marR="0">
                        <a:spcBef>
                          <a:spcPts val="0"/>
                        </a:spcBef>
                        <a:spcAft>
                          <a:spcPts val="0"/>
                        </a:spcAft>
                      </a:pPr>
                      <a:r>
                        <a:rPr lang="en-US" sz="1200" dirty="0">
                          <a:solidFill>
                            <a:schemeClr val="tx1"/>
                          </a:solidFill>
                          <a:effectLst/>
                        </a:rPr>
                        <a:t> </a:t>
                      </a:r>
                    </a:p>
                    <a:p>
                      <a:pPr marL="0" marR="18415" algn="ctr">
                        <a:spcBef>
                          <a:spcPts val="0"/>
                        </a:spcBef>
                        <a:spcAft>
                          <a:spcPts val="0"/>
                        </a:spcAft>
                      </a:pPr>
                      <a:r>
                        <a:rPr lang="en-US" sz="1200" dirty="0">
                          <a:solidFill>
                            <a:schemeClr val="tx1"/>
                          </a:solidFill>
                          <a:effectLst/>
                        </a:rPr>
                        <a:t>Design Schedule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44780" marR="0" algn="ctr">
                        <a:spcBef>
                          <a:spcPts val="85"/>
                        </a:spcBef>
                        <a:spcAft>
                          <a:spcPts val="0"/>
                        </a:spcAft>
                      </a:pPr>
                      <a:r>
                        <a:rPr lang="en-US" sz="1200" kern="1200" dirty="0">
                          <a:solidFill>
                            <a:schemeClr val="tx1"/>
                          </a:solidFill>
                          <a:effectLst/>
                          <a:latin typeface="+mn-lt"/>
                          <a:ea typeface="+mn-ea"/>
                          <a:cs typeface="+mn-cs"/>
                        </a:rPr>
                        <a:t> </a:t>
                      </a:r>
                    </a:p>
                    <a:p>
                      <a:pPr marL="144780" marR="0" algn="ctr">
                        <a:spcBef>
                          <a:spcPts val="85"/>
                        </a:spcBef>
                        <a:spcAft>
                          <a:spcPts val="0"/>
                        </a:spcAft>
                      </a:pPr>
                      <a:r>
                        <a:rPr lang="en-US" sz="1200" kern="1200" dirty="0">
                          <a:solidFill>
                            <a:schemeClr val="tx1"/>
                          </a:solidFill>
                          <a:effectLst/>
                          <a:latin typeface="+mn-lt"/>
                          <a:ea typeface="+mn-ea"/>
                          <a:cs typeface="+mn-cs"/>
                        </a:rPr>
                        <a:t>August 2020 – June 2021</a:t>
                      </a:r>
                    </a:p>
                  </a:txBody>
                  <a:tcPr marL="0" marR="0" marT="0" marB="0" anchor="ctr">
                    <a:solidFill>
                      <a:schemeClr val="accent1">
                        <a:lumMod val="20000"/>
                        <a:lumOff val="80000"/>
                      </a:schemeClr>
                    </a:solidFill>
                  </a:tcPr>
                </a:tc>
                <a:tc>
                  <a:txBody>
                    <a:bodyPr/>
                    <a:lstStyle/>
                    <a:p>
                      <a:pPr marL="144780" marR="0" algn="ctr">
                        <a:spcBef>
                          <a:spcPts val="85"/>
                        </a:spcBef>
                        <a:spcAft>
                          <a:spcPts val="0"/>
                        </a:spcAft>
                      </a:pPr>
                      <a:r>
                        <a:rPr lang="en-US" sz="1200" kern="1200" dirty="0">
                          <a:solidFill>
                            <a:schemeClr val="tx1"/>
                          </a:solidFill>
                          <a:effectLst/>
                          <a:latin typeface="+mn-lt"/>
                          <a:ea typeface="+mn-ea"/>
                          <a:cs typeface="+mn-cs"/>
                        </a:rPr>
                        <a:t> </a:t>
                      </a:r>
                    </a:p>
                    <a:p>
                      <a:pPr marL="144780" marR="0" algn="ctr">
                        <a:spcBef>
                          <a:spcPts val="85"/>
                        </a:spcBef>
                        <a:spcAft>
                          <a:spcPts val="0"/>
                        </a:spcAft>
                      </a:pPr>
                      <a:r>
                        <a:rPr lang="en-US" sz="1200" kern="1200" dirty="0">
                          <a:solidFill>
                            <a:schemeClr val="tx1"/>
                          </a:solidFill>
                          <a:effectLst/>
                          <a:latin typeface="+mn-lt"/>
                          <a:ea typeface="+mn-ea"/>
                          <a:cs typeface="+mn-cs"/>
                        </a:rPr>
                        <a:t>August 2020 – July 2021</a:t>
                      </a:r>
                    </a:p>
                  </a:txBody>
                  <a:tcPr marL="0" marR="0" marT="0" marB="0" anchor="ctr">
                    <a:solidFill>
                      <a:schemeClr val="accent1">
                        <a:lumMod val="20000"/>
                        <a:lumOff val="80000"/>
                      </a:schemeClr>
                    </a:solidFill>
                  </a:tcPr>
                </a:tc>
                <a:tc>
                  <a:txBody>
                    <a:bodyPr/>
                    <a:lstStyle/>
                    <a:p>
                      <a:pPr marL="144780" marR="0" algn="ctr">
                        <a:spcBef>
                          <a:spcPts val="85"/>
                        </a:spcBef>
                        <a:spcAft>
                          <a:spcPts val="0"/>
                        </a:spcAft>
                      </a:pPr>
                      <a:r>
                        <a:rPr lang="en-US" sz="1200" b="0" kern="1200" dirty="0">
                          <a:solidFill>
                            <a:schemeClr val="tx1"/>
                          </a:solidFill>
                          <a:effectLst/>
                          <a:latin typeface="+mn-lt"/>
                          <a:ea typeface="+mn-ea"/>
                          <a:cs typeface="+mn-cs"/>
                        </a:rPr>
                        <a:t> </a:t>
                      </a:r>
                    </a:p>
                    <a:p>
                      <a:pPr marL="144780" marR="0" algn="ctr">
                        <a:spcBef>
                          <a:spcPts val="85"/>
                        </a:spcBef>
                        <a:spcAft>
                          <a:spcPts val="0"/>
                        </a:spcAft>
                      </a:pPr>
                      <a:r>
                        <a:rPr lang="en-US" sz="1200" b="0" kern="1200" dirty="0">
                          <a:solidFill>
                            <a:schemeClr val="tx1"/>
                          </a:solidFill>
                          <a:effectLst/>
                          <a:latin typeface="+mn-lt"/>
                          <a:ea typeface="+mn-ea"/>
                          <a:cs typeface="+mn-cs"/>
                        </a:rPr>
                        <a:t>August 2020 – February 2021</a:t>
                      </a:r>
                    </a:p>
                  </a:txBody>
                  <a:tcPr marL="0" marR="0" marT="0" marB="0" anchor="ctr">
                    <a:solidFill>
                      <a:schemeClr val="accent1">
                        <a:lumMod val="20000"/>
                        <a:lumOff val="80000"/>
                      </a:schemeClr>
                    </a:solidFill>
                  </a:tcPr>
                </a:tc>
              </a:tr>
              <a:tr h="397619">
                <a:tc>
                  <a:txBody>
                    <a:bodyPr/>
                    <a:lstStyle/>
                    <a:p>
                      <a:pPr marL="0" marR="18415" algn="ctr">
                        <a:spcBef>
                          <a:spcPts val="0"/>
                        </a:spcBef>
                        <a:spcAft>
                          <a:spcPts val="0"/>
                        </a:spcAft>
                      </a:pPr>
                      <a:r>
                        <a:rPr lang="en-US" sz="1200" dirty="0">
                          <a:solidFill>
                            <a:schemeClr val="tx1"/>
                          </a:solidFill>
                          <a:effectLst/>
                        </a:rPr>
                        <a:t> </a:t>
                      </a:r>
                    </a:p>
                    <a:p>
                      <a:pPr marL="0" marR="18415" algn="ctr">
                        <a:spcBef>
                          <a:spcPts val="0"/>
                        </a:spcBef>
                        <a:spcAft>
                          <a:spcPts val="0"/>
                        </a:spcAft>
                      </a:pPr>
                      <a:r>
                        <a:rPr lang="en-US" sz="1200" dirty="0">
                          <a:solidFill>
                            <a:schemeClr val="tx1"/>
                          </a:solidFill>
                          <a:effectLst/>
                        </a:rPr>
                        <a:t>Est. design Cost</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200" dirty="0">
                          <a:solidFill>
                            <a:schemeClr val="tx1"/>
                          </a:solidFill>
                          <a:effectLst/>
                        </a:rPr>
                        <a:t> </a:t>
                      </a:r>
                    </a:p>
                    <a:p>
                      <a:pPr marL="10160" marR="24130" algn="ctr">
                        <a:spcBef>
                          <a:spcPts val="0"/>
                        </a:spcBef>
                        <a:spcAft>
                          <a:spcPts val="0"/>
                        </a:spcAft>
                      </a:pPr>
                      <a:r>
                        <a:rPr lang="en-US" sz="1200" dirty="0">
                          <a:solidFill>
                            <a:schemeClr val="tx1"/>
                          </a:solidFill>
                          <a:effectLst/>
                        </a:rPr>
                        <a:t>$1,620,000.00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200" dirty="0">
                          <a:solidFill>
                            <a:schemeClr val="tx1"/>
                          </a:solidFill>
                          <a:effectLst/>
                        </a:rPr>
                        <a:t> </a:t>
                      </a:r>
                    </a:p>
                    <a:p>
                      <a:pPr marL="10160" marR="24130" algn="ctr">
                        <a:spcBef>
                          <a:spcPts val="0"/>
                        </a:spcBef>
                        <a:spcAft>
                          <a:spcPts val="0"/>
                        </a:spcAft>
                      </a:pPr>
                      <a:r>
                        <a:rPr lang="en-US" sz="1200" dirty="0">
                          <a:solidFill>
                            <a:schemeClr val="tx1"/>
                          </a:solidFill>
                          <a:effectLst/>
                        </a:rPr>
                        <a:t>$</a:t>
                      </a:r>
                      <a:r>
                        <a:rPr lang="en-US" sz="1200" dirty="0" smtClean="0">
                          <a:solidFill>
                            <a:schemeClr val="tx1"/>
                          </a:solidFill>
                          <a:effectLst/>
                        </a:rPr>
                        <a:t>1,200,000.00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200" b="0" dirty="0">
                          <a:solidFill>
                            <a:schemeClr val="tx1"/>
                          </a:solidFill>
                          <a:effectLst/>
                        </a:rPr>
                        <a:t> </a:t>
                      </a:r>
                    </a:p>
                    <a:p>
                      <a:pPr marL="10160" marR="24130" algn="ctr">
                        <a:spcBef>
                          <a:spcPts val="0"/>
                        </a:spcBef>
                        <a:spcAft>
                          <a:spcPts val="0"/>
                        </a:spcAft>
                      </a:pPr>
                      <a:r>
                        <a:rPr lang="en-US" sz="1200" b="0" dirty="0" smtClean="0">
                          <a:solidFill>
                            <a:schemeClr val="tx1"/>
                          </a:solidFill>
                          <a:effectLst/>
                        </a:rPr>
                        <a:t>$300,000.00</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2">
                        <a:lumMod val="20000"/>
                        <a:lumOff val="80000"/>
                      </a:schemeClr>
                    </a:solidFill>
                  </a:tcPr>
                </a:tc>
              </a:tr>
              <a:tr h="344993">
                <a:tc>
                  <a:txBody>
                    <a:bodyPr/>
                    <a:lstStyle/>
                    <a:p>
                      <a:pPr marL="0" marR="0" algn="ctr">
                        <a:spcBef>
                          <a:spcPts val="0"/>
                        </a:spcBef>
                        <a:spcAft>
                          <a:spcPts val="0"/>
                        </a:spcAft>
                      </a:pPr>
                      <a:r>
                        <a:rPr lang="en-US" sz="1200">
                          <a:solidFill>
                            <a:schemeClr val="tx1"/>
                          </a:solidFill>
                          <a:effectLst/>
                        </a:rPr>
                        <a:t> </a:t>
                      </a:r>
                    </a:p>
                    <a:p>
                      <a:pPr marL="228600" marR="18415" indent="-198120" algn="ctr">
                        <a:lnSpc>
                          <a:spcPct val="118000"/>
                        </a:lnSpc>
                        <a:spcBef>
                          <a:spcPts val="0"/>
                        </a:spcBef>
                        <a:spcAft>
                          <a:spcPts val="0"/>
                        </a:spcAft>
                      </a:pPr>
                      <a:r>
                        <a:rPr lang="en-US" sz="1200">
                          <a:solidFill>
                            <a:schemeClr val="tx1"/>
                          </a:solidFill>
                          <a:effectLst/>
                        </a:rPr>
                        <a:t>8"-21" diameter pipe</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0160" marR="0" algn="ctr">
                        <a:spcBef>
                          <a:spcPts val="0"/>
                        </a:spcBef>
                        <a:spcAft>
                          <a:spcPts val="0"/>
                        </a:spcAft>
                        <a:tabLst>
                          <a:tab pos="260350" algn="l"/>
                          <a:tab pos="287020" algn="ctr"/>
                        </a:tabLst>
                      </a:pPr>
                      <a:r>
                        <a:rPr lang="en-US" sz="1200" dirty="0">
                          <a:solidFill>
                            <a:schemeClr val="tx1"/>
                          </a:solidFill>
                          <a:effectLst/>
                        </a:rPr>
                        <a:t> </a:t>
                      </a:r>
                    </a:p>
                    <a:p>
                      <a:pPr marL="0" marR="0" algn="ctr">
                        <a:spcBef>
                          <a:spcPts val="0"/>
                        </a:spcBef>
                        <a:spcAft>
                          <a:spcPts val="0"/>
                        </a:spcAft>
                        <a:tabLst>
                          <a:tab pos="260350" algn="l"/>
                          <a:tab pos="287020" algn="ctr"/>
                        </a:tabLst>
                      </a:pPr>
                      <a:r>
                        <a:rPr lang="en-US" sz="1200" dirty="0">
                          <a:solidFill>
                            <a:schemeClr val="tx1"/>
                          </a:solidFill>
                          <a:effectLst/>
                        </a:rPr>
                        <a:t>X</a:t>
                      </a:r>
                      <a:endParaRPr lang="en-US" sz="1200" dirty="0">
                        <a:solidFill>
                          <a:schemeClr val="tx1"/>
                        </a:solidFill>
                        <a:effectLst/>
                        <a:latin typeface="Courier"/>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marL="0" marR="0" algn="ctr">
                        <a:spcBef>
                          <a:spcPts val="0"/>
                        </a:spcBef>
                        <a:spcAft>
                          <a:spcPts val="0"/>
                        </a:spcAft>
                      </a:pPr>
                      <a:r>
                        <a:rPr lang="en-US" sz="1200" dirty="0">
                          <a:solidFill>
                            <a:schemeClr val="tx1"/>
                          </a:solidFill>
                          <a:effectLst/>
                        </a:rPr>
                        <a:t> </a:t>
                      </a:r>
                    </a:p>
                    <a:p>
                      <a:pPr marL="10160" marR="0" algn="ctr">
                        <a:spcBef>
                          <a:spcPts val="0"/>
                        </a:spcBef>
                        <a:spcAft>
                          <a:spcPts val="0"/>
                        </a:spcAft>
                        <a:tabLst>
                          <a:tab pos="260350" algn="l"/>
                          <a:tab pos="287020" algn="ctr"/>
                        </a:tabLst>
                      </a:pPr>
                      <a:r>
                        <a:rPr lang="en-US" sz="1200" dirty="0">
                          <a:solidFill>
                            <a:schemeClr val="tx1"/>
                          </a:solidFill>
                          <a:effectLst/>
                        </a:rPr>
                        <a:t>X</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marL="0" marR="0" algn="ctr">
                        <a:spcBef>
                          <a:spcPts val="0"/>
                        </a:spcBef>
                        <a:spcAft>
                          <a:spcPts val="0"/>
                        </a:spcAft>
                      </a:pPr>
                      <a:r>
                        <a:rPr lang="en-US" sz="1200" b="0" dirty="0">
                          <a:solidFill>
                            <a:schemeClr val="tx1"/>
                          </a:solidFill>
                          <a:effectLst/>
                        </a:rPr>
                        <a:t> </a:t>
                      </a:r>
                    </a:p>
                    <a:p>
                      <a:pPr marL="10160" marR="0" algn="ctr">
                        <a:spcBef>
                          <a:spcPts val="0"/>
                        </a:spcBef>
                        <a:spcAft>
                          <a:spcPts val="0"/>
                        </a:spcAft>
                      </a:pPr>
                      <a:r>
                        <a:rPr lang="en-US" sz="1200" b="0" dirty="0">
                          <a:solidFill>
                            <a:schemeClr val="tx1"/>
                          </a:solidFill>
                          <a:effectLst/>
                        </a:rPr>
                        <a:t>X</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20000"/>
                        <a:lumOff val="80000"/>
                      </a:schemeClr>
                    </a:solidFill>
                  </a:tcPr>
                </a:tc>
              </a:tr>
              <a:tr h="491112">
                <a:tc>
                  <a:txBody>
                    <a:bodyPr/>
                    <a:lstStyle/>
                    <a:p>
                      <a:pPr marL="0" marR="0" algn="ctr">
                        <a:spcBef>
                          <a:spcPts val="0"/>
                        </a:spcBef>
                        <a:spcAft>
                          <a:spcPts val="0"/>
                        </a:spcAft>
                      </a:pPr>
                      <a:r>
                        <a:rPr lang="en-US" sz="1200" dirty="0">
                          <a:solidFill>
                            <a:schemeClr val="tx1"/>
                          </a:solidFill>
                          <a:effectLst/>
                        </a:rPr>
                        <a:t> </a:t>
                      </a:r>
                    </a:p>
                    <a:p>
                      <a:pPr marL="228600" marR="46990" indent="-169545" algn="ctr">
                        <a:lnSpc>
                          <a:spcPct val="118000"/>
                        </a:lnSpc>
                        <a:spcBef>
                          <a:spcPts val="0"/>
                        </a:spcBef>
                        <a:spcAft>
                          <a:spcPts val="0"/>
                        </a:spcAft>
                      </a:pPr>
                      <a:r>
                        <a:rPr lang="en-US" sz="1200" dirty="0">
                          <a:solidFill>
                            <a:schemeClr val="tx1"/>
                          </a:solidFill>
                          <a:effectLst/>
                        </a:rPr>
                        <a:t>24"+ diameter pipe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0160" marR="0" algn="ctr">
                        <a:spcBef>
                          <a:spcPts val="0"/>
                        </a:spcBef>
                        <a:spcAft>
                          <a:spcPts val="0"/>
                        </a:spcAft>
                      </a:pPr>
                      <a:r>
                        <a:rPr lang="en-US" sz="1200" dirty="0">
                          <a:solidFill>
                            <a:schemeClr val="tx1"/>
                          </a:solidFill>
                          <a:effectLst/>
                        </a:rPr>
                        <a:t> </a:t>
                      </a:r>
                    </a:p>
                    <a:p>
                      <a:pPr marL="10160" marR="0" algn="ctr">
                        <a:spcBef>
                          <a:spcPts val="0"/>
                        </a:spcBef>
                        <a:spcAft>
                          <a:spcPts val="0"/>
                        </a:spcAft>
                      </a:pPr>
                      <a:r>
                        <a:rPr lang="en-US" sz="1200" dirty="0">
                          <a:solidFill>
                            <a:schemeClr val="tx1"/>
                          </a:solidFill>
                          <a:effectLst/>
                        </a:rPr>
                        <a:t>X</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200" dirty="0">
                          <a:solidFill>
                            <a:schemeClr val="tx1"/>
                          </a:solidFill>
                          <a:effectLst/>
                        </a:rPr>
                        <a:t> </a:t>
                      </a:r>
                    </a:p>
                    <a:p>
                      <a:pPr marL="0" marR="0" algn="ctr">
                        <a:spcBef>
                          <a:spcPts val="0"/>
                        </a:spcBef>
                        <a:spcAft>
                          <a:spcPts val="0"/>
                        </a:spcAft>
                      </a:pPr>
                      <a:r>
                        <a:rPr lang="en-US" sz="1200" dirty="0">
                          <a:solidFill>
                            <a:schemeClr val="tx1"/>
                          </a:solidFill>
                          <a:effectLst/>
                        </a:rPr>
                        <a:t>X</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10160" marR="0" algn="ctr">
                        <a:spcBef>
                          <a:spcPts val="0"/>
                        </a:spcBef>
                        <a:spcAft>
                          <a:spcPts val="0"/>
                        </a:spcAft>
                      </a:pPr>
                      <a:r>
                        <a:rPr lang="en-US" sz="1200" b="0" dirty="0">
                          <a:solidFill>
                            <a:schemeClr val="tx1"/>
                          </a:solidFill>
                          <a:effectLst/>
                        </a:rPr>
                        <a:t> </a:t>
                      </a:r>
                    </a:p>
                    <a:p>
                      <a:pPr marL="10160" marR="0" algn="ctr">
                        <a:spcBef>
                          <a:spcPts val="0"/>
                        </a:spcBef>
                        <a:spcAft>
                          <a:spcPts val="0"/>
                        </a:spcAft>
                      </a:pP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2">
                        <a:lumMod val="20000"/>
                        <a:lumOff val="80000"/>
                      </a:schemeClr>
                    </a:solidFill>
                  </a:tcPr>
                </a:tc>
              </a:tr>
              <a:tr h="2388643">
                <a:tc>
                  <a:txBody>
                    <a:bodyPr/>
                    <a:lstStyle/>
                    <a:p>
                      <a:pPr marL="0" marR="0">
                        <a:spcBef>
                          <a:spcPts val="0"/>
                        </a:spcBef>
                        <a:spcAft>
                          <a:spcPts val="0"/>
                        </a:spcAft>
                      </a:pPr>
                      <a:r>
                        <a:rPr lang="en-US" sz="1200" dirty="0">
                          <a:solidFill>
                            <a:schemeClr val="tx1"/>
                          </a:solidFill>
                          <a:effectLst/>
                        </a:rPr>
                        <a:t> </a:t>
                      </a:r>
                    </a:p>
                    <a:p>
                      <a:pPr marL="0" marR="0">
                        <a:spcBef>
                          <a:spcPts val="0"/>
                        </a:spcBef>
                        <a:spcAft>
                          <a:spcPts val="0"/>
                        </a:spcAft>
                      </a:pPr>
                      <a:r>
                        <a:rPr lang="en-US" sz="1200" dirty="0">
                          <a:solidFill>
                            <a:schemeClr val="tx1"/>
                          </a:solidFill>
                          <a:effectLst/>
                        </a:rPr>
                        <a:t> </a:t>
                      </a:r>
                    </a:p>
                    <a:p>
                      <a:pPr marL="0" marR="0">
                        <a:spcBef>
                          <a:spcPts val="0"/>
                        </a:spcBef>
                        <a:spcAft>
                          <a:spcPts val="0"/>
                        </a:spcAft>
                      </a:pPr>
                      <a:r>
                        <a:rPr lang="en-US" sz="1200" dirty="0">
                          <a:solidFill>
                            <a:schemeClr val="tx1"/>
                          </a:solidFill>
                          <a:effectLst/>
                        </a:rPr>
                        <a:t> </a:t>
                      </a:r>
                    </a:p>
                    <a:p>
                      <a:pPr marL="0" marR="0" algn="ctr">
                        <a:spcBef>
                          <a:spcPts val="45"/>
                        </a:spcBef>
                        <a:spcAft>
                          <a:spcPts val="0"/>
                        </a:spcAft>
                      </a:pPr>
                      <a:r>
                        <a:rPr lang="en-US" sz="1200" dirty="0">
                          <a:solidFill>
                            <a:schemeClr val="tx1"/>
                          </a:solidFill>
                          <a:effectLst/>
                        </a:rPr>
                        <a:t> </a:t>
                      </a:r>
                    </a:p>
                    <a:p>
                      <a:pPr marL="0" marR="97790" algn="ctr">
                        <a:spcBef>
                          <a:spcPts val="0"/>
                        </a:spcBef>
                        <a:spcAft>
                          <a:spcPts val="0"/>
                        </a:spcAft>
                      </a:pPr>
                      <a:r>
                        <a:rPr lang="en-US" sz="1200" dirty="0">
                          <a:solidFill>
                            <a:schemeClr val="tx1"/>
                          </a:solidFill>
                          <a:effectLst/>
                        </a:rPr>
                        <a:t>Description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200" b="0" dirty="0">
                          <a:solidFill>
                            <a:schemeClr val="tx1"/>
                          </a:solidFill>
                          <a:effectLst/>
                        </a:rPr>
                        <a:t>This project will rehabilitate approximately 435 feet of 8-inch pipe, 34 feet of 24-inch pipe, 113 feet of 33-inch pipe, 283 feet of 42-inch pipe, 3,378 feet of 48-inch pipe, 1,803 feet of 54-inch pipe, and 2,761 feet of 60-inch pipe via CIPP method.</a:t>
                      </a:r>
                    </a:p>
                    <a:p>
                      <a:pPr marL="0" marR="0" algn="ctr">
                        <a:spcBef>
                          <a:spcPts val="0"/>
                        </a:spcBef>
                        <a:spcAft>
                          <a:spcPts val="0"/>
                        </a:spcAft>
                      </a:pPr>
                      <a:r>
                        <a:rPr lang="en-US" sz="1200" b="0" dirty="0">
                          <a:solidFill>
                            <a:schemeClr val="tx1"/>
                          </a:solidFill>
                          <a:effectLst/>
                        </a:rPr>
                        <a:t> </a:t>
                      </a:r>
                    </a:p>
                    <a:p>
                      <a:pPr marL="0" marR="0" algn="ctr">
                        <a:spcBef>
                          <a:spcPts val="0"/>
                        </a:spcBef>
                        <a:spcAft>
                          <a:spcPts val="0"/>
                        </a:spcAft>
                      </a:pPr>
                      <a:r>
                        <a:rPr lang="en-US" sz="1200" b="0" dirty="0">
                          <a:solidFill>
                            <a:schemeClr val="tx1"/>
                          </a:solidFill>
                          <a:effectLst/>
                        </a:rPr>
                        <a:t>36 pipe segments have been identified in this package and are located throughout the city.  CIPP is the suggested remedial method due to pipe condition.</a:t>
                      </a:r>
                    </a:p>
                    <a:p>
                      <a:pPr marL="0" marR="0" algn="ctr">
                        <a:spcBef>
                          <a:spcPts val="0"/>
                        </a:spcBef>
                        <a:spcAft>
                          <a:spcPts val="0"/>
                        </a:spcAft>
                      </a:pPr>
                      <a:r>
                        <a:rPr lang="en-US" sz="1200" b="0" dirty="0">
                          <a:solidFill>
                            <a:schemeClr val="tx1"/>
                          </a:solidFill>
                          <a:effectLst/>
                        </a:rPr>
                        <a:t> </a:t>
                      </a:r>
                      <a:endParaRPr lang="en-US" sz="1200" b="0" dirty="0">
                        <a:solidFill>
                          <a:schemeClr val="tx1"/>
                        </a:solidFill>
                        <a:effectLst/>
                        <a:latin typeface="Courier"/>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r>
                        <a:rPr lang="en-US" sz="1200" b="0" kern="1200" dirty="0" smtClean="0">
                          <a:solidFill>
                            <a:schemeClr val="tx1"/>
                          </a:solidFill>
                          <a:effectLst/>
                          <a:latin typeface="+mn-lt"/>
                          <a:ea typeface="+mn-ea"/>
                          <a:cs typeface="+mn-cs"/>
                        </a:rPr>
                        <a:t>This project will rehabilitate approximately 88 feet of 8-inch pipe, 1,604 feet of 24-inch pipe, 360 feet of 27-inch pipe, 328 feet of 33-inch pipe, 1,736 feet of 36-inch pipe, 1,453 feet of 42-inch pipe, 1,093 feet of 48-inch pipe, 993 feet of 54-inch pipe, and 698 feet of 60-inch pipe via CIPP method. </a:t>
                      </a:r>
                    </a:p>
                    <a:p>
                      <a:pPr algn="ctr"/>
                      <a:endParaRPr lang="en-US" sz="1200" b="0" kern="1200" dirty="0" smtClean="0">
                        <a:solidFill>
                          <a:schemeClr val="tx1"/>
                        </a:solidFill>
                        <a:effectLst/>
                        <a:latin typeface="+mn-lt"/>
                        <a:ea typeface="+mn-ea"/>
                        <a:cs typeface="+mn-cs"/>
                      </a:endParaRPr>
                    </a:p>
                    <a:p>
                      <a:pPr algn="ctr"/>
                      <a:r>
                        <a:rPr lang="en-US" sz="1200" b="0" kern="1200" dirty="0" smtClean="0">
                          <a:solidFill>
                            <a:schemeClr val="tx1"/>
                          </a:solidFill>
                          <a:effectLst/>
                          <a:latin typeface="+mn-lt"/>
                          <a:ea typeface="+mn-ea"/>
                          <a:cs typeface="+mn-cs"/>
                        </a:rPr>
                        <a:t>29 pipe segments have been identified in this package and are located throughout the city under major roads. The suggested remedial methods were chosen due to pipe </a:t>
                      </a:r>
                    </a:p>
                    <a:p>
                      <a:pPr algn="ctr"/>
                      <a:r>
                        <a:rPr lang="en-US" sz="1200" b="0" kern="1200" dirty="0" smtClean="0">
                          <a:solidFill>
                            <a:schemeClr val="tx1"/>
                          </a:solidFill>
                          <a:effectLst/>
                          <a:latin typeface="+mn-lt"/>
                          <a:ea typeface="+mn-ea"/>
                          <a:cs typeface="+mn-cs"/>
                        </a:rPr>
                        <a:t>condition. </a:t>
                      </a:r>
                      <a:endParaRPr lang="en-US" sz="1200" b="0" kern="1200" dirty="0">
                        <a:solidFill>
                          <a:schemeClr val="tx1"/>
                        </a:solidFill>
                        <a:effectLst/>
                        <a:latin typeface="+mn-lt"/>
                        <a:ea typeface="+mn-ea"/>
                        <a:cs typeface="+mn-cs"/>
                      </a:endParaRPr>
                    </a:p>
                  </a:txBody>
                  <a:tcPr marL="0" marR="0" marT="0" marB="0" anchor="ctr">
                    <a:solidFill>
                      <a:schemeClr val="accent1">
                        <a:lumMod val="20000"/>
                        <a:lumOff val="80000"/>
                      </a:schemeClr>
                    </a:solidFill>
                  </a:tcPr>
                </a:tc>
                <a:tc>
                  <a:txBody>
                    <a:bodyPr/>
                    <a:lstStyle/>
                    <a:p>
                      <a:pPr algn="ctr"/>
                      <a:r>
                        <a:rPr lang="en-US" sz="1200" b="0" kern="1200" dirty="0" smtClean="0">
                          <a:solidFill>
                            <a:schemeClr val="tx1"/>
                          </a:solidFill>
                          <a:effectLst/>
                          <a:latin typeface="+mn-lt"/>
                          <a:ea typeface="+mn-ea"/>
                          <a:cs typeface="+mn-cs"/>
                        </a:rPr>
                        <a:t>This project will rehabilitate approximately 1,461 feet of 8-inch pipe, 694 feet of 10-inch pipe, 288 feet of 12-inch pipe, 1,259 feet of 15-inch pipe, and 1,038 feet of 20-inch pipe via CIPP method. </a:t>
                      </a:r>
                    </a:p>
                    <a:p>
                      <a:pPr algn="ctr"/>
                      <a:endParaRPr lang="en-US" sz="1200" b="0" kern="1200" dirty="0" smtClean="0">
                        <a:solidFill>
                          <a:schemeClr val="tx1"/>
                        </a:solidFill>
                        <a:effectLst/>
                        <a:latin typeface="+mn-lt"/>
                        <a:ea typeface="+mn-ea"/>
                        <a:cs typeface="+mn-cs"/>
                      </a:endParaRPr>
                    </a:p>
                    <a:p>
                      <a:pPr algn="ctr"/>
                      <a:r>
                        <a:rPr lang="en-US" sz="1200" b="0" kern="1200" dirty="0" smtClean="0">
                          <a:solidFill>
                            <a:schemeClr val="tx1"/>
                          </a:solidFill>
                          <a:effectLst/>
                          <a:latin typeface="+mn-lt"/>
                          <a:ea typeface="+mn-ea"/>
                          <a:cs typeface="+mn-cs"/>
                        </a:rPr>
                        <a:t>This project will rehabilitate approximately 123 feet of 8-inch pipe via Open Cut method. </a:t>
                      </a:r>
                    </a:p>
                    <a:p>
                      <a:pPr algn="ctr"/>
                      <a:endParaRPr lang="en-US" sz="1200" b="0" kern="1200" dirty="0" smtClean="0">
                        <a:solidFill>
                          <a:schemeClr val="tx1"/>
                        </a:solidFill>
                        <a:effectLst/>
                        <a:latin typeface="+mn-lt"/>
                        <a:ea typeface="+mn-ea"/>
                        <a:cs typeface="+mn-cs"/>
                      </a:endParaRPr>
                    </a:p>
                    <a:p>
                      <a:pPr algn="ctr"/>
                      <a:r>
                        <a:rPr lang="en-US" sz="1200" b="0" kern="1200" dirty="0" smtClean="0">
                          <a:solidFill>
                            <a:schemeClr val="tx1"/>
                          </a:solidFill>
                          <a:effectLst/>
                          <a:latin typeface="+mn-lt"/>
                          <a:ea typeface="+mn-ea"/>
                          <a:cs typeface="+mn-cs"/>
                        </a:rPr>
                        <a:t>16 pipe segments have been identified in this package and are located throughout the city. CIPP and Open Cut are the suggested remedial methods due to pipe condition. </a:t>
                      </a:r>
                      <a:endParaRPr lang="en-US" sz="1200" b="0" kern="1200" dirty="0">
                        <a:solidFill>
                          <a:schemeClr val="tx1"/>
                        </a:solidFill>
                        <a:effectLst/>
                        <a:latin typeface="+mn-lt"/>
                        <a:ea typeface="+mn-ea"/>
                        <a:cs typeface="+mn-cs"/>
                      </a:endParaRPr>
                    </a:p>
                  </a:txBody>
                  <a:tcPr marL="0" marR="0" marT="0" marB="0" anchor="ctr">
                    <a:solidFill>
                      <a:schemeClr val="accent1">
                        <a:lumMod val="20000"/>
                        <a:lumOff val="80000"/>
                      </a:schemeClr>
                    </a:solidFill>
                  </a:tcPr>
                </a:tc>
              </a:tr>
            </a:tbl>
          </a:graphicData>
        </a:graphic>
      </p:graphicFrame>
      <p:sp>
        <p:nvSpPr>
          <p:cNvPr id="4" name="Rectangle 1"/>
          <p:cNvSpPr>
            <a:spLocks noChangeArrowheads="1"/>
          </p:cNvSpPr>
          <p:nvPr/>
        </p:nvSpPr>
        <p:spPr bwMode="auto">
          <a:xfrm>
            <a:off x="3724275" y="24209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2908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6681659" y="949841"/>
            <a:ext cx="5317836" cy="5103195"/>
          </a:xfrm>
        </p:spPr>
        <p:txBody>
          <a:bodyPr/>
          <a:lstStyle/>
          <a:p>
            <a:r>
              <a:rPr lang="en-US" sz="2400" dirty="0" smtClean="0"/>
              <a:t>Location: </a:t>
            </a:r>
          </a:p>
          <a:p>
            <a:pPr lvl="1"/>
            <a:r>
              <a:rPr lang="en-US" sz="2000" dirty="0" smtClean="0"/>
              <a:t>2 </a:t>
            </a:r>
            <a:r>
              <a:rPr lang="en-US" sz="2000" dirty="0"/>
              <a:t>locations </a:t>
            </a:r>
            <a:r>
              <a:rPr lang="en-US" sz="2000" dirty="0" smtClean="0"/>
              <a:t>within </a:t>
            </a:r>
            <a:r>
              <a:rPr lang="en-US" sz="2000" dirty="0"/>
              <a:t>the Central Basin </a:t>
            </a:r>
            <a:endParaRPr lang="en-US" sz="2000" dirty="0" smtClean="0"/>
          </a:p>
          <a:p>
            <a:r>
              <a:rPr lang="en-US" sz="2400" dirty="0" smtClean="0"/>
              <a:t>Pipe Diameter:</a:t>
            </a:r>
          </a:p>
          <a:p>
            <a:pPr lvl="1"/>
            <a:r>
              <a:rPr lang="en-US" sz="2000" dirty="0"/>
              <a:t>8</a:t>
            </a:r>
            <a:r>
              <a:rPr lang="en-US" sz="2000" dirty="0" smtClean="0"/>
              <a:t>-inch thru 60-inch</a:t>
            </a:r>
            <a:endParaRPr lang="en-US" sz="1800" dirty="0" smtClean="0"/>
          </a:p>
          <a:p>
            <a:r>
              <a:rPr lang="en-US" sz="2400" dirty="0" smtClean="0"/>
              <a:t>Project Length:</a:t>
            </a:r>
          </a:p>
          <a:p>
            <a:pPr lvl="1"/>
            <a:r>
              <a:rPr lang="en-US" sz="2000" dirty="0" smtClean="0"/>
              <a:t>Approximately 8,807 feet</a:t>
            </a:r>
          </a:p>
          <a:p>
            <a:r>
              <a:rPr lang="en-US" sz="2400" dirty="0" smtClean="0"/>
              <a:t>Rehab Method: </a:t>
            </a:r>
          </a:p>
          <a:p>
            <a:pPr lvl="1"/>
            <a:r>
              <a:rPr lang="en-US" sz="2000" dirty="0" smtClean="0"/>
              <a:t>CIPP</a:t>
            </a:r>
          </a:p>
          <a:p>
            <a:r>
              <a:rPr lang="en-US" sz="2400" dirty="0" smtClean="0"/>
              <a:t>Estimated Construction Cost: </a:t>
            </a:r>
          </a:p>
          <a:p>
            <a:pPr lvl="1"/>
            <a:r>
              <a:rPr lang="en-US" sz="2000" dirty="0"/>
              <a:t>Not to exceed </a:t>
            </a:r>
            <a:r>
              <a:rPr lang="en-US" sz="2000" dirty="0" smtClean="0"/>
              <a:t>$5,400,000</a:t>
            </a:r>
          </a:p>
        </p:txBody>
      </p:sp>
      <p:sp>
        <p:nvSpPr>
          <p:cNvPr id="6" name="Title 5"/>
          <p:cNvSpPr>
            <a:spLocks noGrp="1"/>
          </p:cNvSpPr>
          <p:nvPr>
            <p:ph type="title"/>
          </p:nvPr>
        </p:nvSpPr>
        <p:spPr/>
        <p:txBody>
          <a:bodyPr/>
          <a:lstStyle/>
          <a:p>
            <a:r>
              <a:rPr lang="en-US" dirty="0" smtClean="0"/>
              <a:t>Central </a:t>
            </a:r>
            <a:r>
              <a:rPr lang="en-US" dirty="0" err="1" smtClean="0"/>
              <a:t>Sewershed</a:t>
            </a:r>
            <a:r>
              <a:rPr lang="en-US" dirty="0" smtClean="0"/>
              <a:t> Package 14 </a:t>
            </a:r>
            <a:endParaRPr lang="en-US" dirty="0"/>
          </a:p>
        </p:txBody>
      </p:sp>
      <p:sp>
        <p:nvSpPr>
          <p:cNvPr id="2" name="Content Placeholder 1"/>
          <p:cNvSpPr>
            <a:spLocks noGrp="1"/>
          </p:cNvSpPr>
          <p:nvPr>
            <p:ph sz="half" idx="1"/>
          </p:nvPr>
        </p:nvSpPr>
        <p:spPr/>
        <p:txBody>
          <a:bodyPr/>
          <a:lstStyle/>
          <a:p>
            <a:endParaRPr lang="en-US"/>
          </a:p>
        </p:txBody>
      </p:sp>
      <p:pic>
        <p:nvPicPr>
          <p:cNvPr id="3" name="Picture 2"/>
          <p:cNvPicPr>
            <a:picLocks noChangeAspect="1"/>
          </p:cNvPicPr>
          <p:nvPr/>
        </p:nvPicPr>
        <p:blipFill>
          <a:blip r:embed="rId3"/>
          <a:stretch>
            <a:fillRect/>
          </a:stretch>
        </p:blipFill>
        <p:spPr>
          <a:xfrm>
            <a:off x="1395391" y="949841"/>
            <a:ext cx="4599009" cy="5098365"/>
          </a:xfrm>
          <a:prstGeom prst="rect">
            <a:avLst/>
          </a:prstGeom>
        </p:spPr>
      </p:pic>
    </p:spTree>
    <p:extLst>
      <p:ext uri="{BB962C8B-B14F-4D97-AF65-F5344CB8AC3E}">
        <p14:creationId xmlns:p14="http://schemas.microsoft.com/office/powerpoint/2010/main" val="227823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6631912" y="949841"/>
            <a:ext cx="5367584" cy="5076885"/>
          </a:xfrm>
        </p:spPr>
        <p:txBody>
          <a:bodyPr/>
          <a:lstStyle/>
          <a:p>
            <a:r>
              <a:rPr lang="en-US" sz="2400" dirty="0" smtClean="0"/>
              <a:t>Location:</a:t>
            </a:r>
          </a:p>
          <a:p>
            <a:pPr lvl="1"/>
            <a:r>
              <a:rPr lang="en-US" sz="2000" dirty="0" smtClean="0"/>
              <a:t>Multiple locations throughout the city, under major roads.</a:t>
            </a:r>
          </a:p>
          <a:p>
            <a:r>
              <a:rPr lang="en-US" sz="2400" dirty="0" smtClean="0"/>
              <a:t>Pipe Diameter:</a:t>
            </a:r>
          </a:p>
          <a:p>
            <a:pPr lvl="1"/>
            <a:r>
              <a:rPr lang="en-US" sz="2000" dirty="0"/>
              <a:t>8</a:t>
            </a:r>
            <a:r>
              <a:rPr lang="en-US" sz="2000" dirty="0" smtClean="0"/>
              <a:t>-inch thru 60-inch</a:t>
            </a:r>
          </a:p>
          <a:p>
            <a:r>
              <a:rPr lang="en-US" sz="2400" dirty="0" smtClean="0"/>
              <a:t>Project Length:</a:t>
            </a:r>
          </a:p>
          <a:p>
            <a:pPr lvl="1"/>
            <a:r>
              <a:rPr lang="en-US" sz="2000" dirty="0" smtClean="0"/>
              <a:t>Approximately 8,353 feet </a:t>
            </a:r>
          </a:p>
          <a:p>
            <a:r>
              <a:rPr lang="en-US" sz="2400" dirty="0" smtClean="0"/>
              <a:t>Rehab Method:</a:t>
            </a:r>
          </a:p>
          <a:p>
            <a:pPr lvl="1"/>
            <a:r>
              <a:rPr lang="en-US" sz="2000" dirty="0" smtClean="0"/>
              <a:t>CIPP</a:t>
            </a:r>
          </a:p>
          <a:p>
            <a:r>
              <a:rPr lang="en-US" sz="2400" dirty="0" smtClean="0"/>
              <a:t>Estimated Construction Cost: </a:t>
            </a:r>
          </a:p>
          <a:p>
            <a:pPr lvl="1"/>
            <a:r>
              <a:rPr lang="en-US" sz="2000" dirty="0" smtClean="0"/>
              <a:t>Not to exceed $4,010,000</a:t>
            </a:r>
          </a:p>
          <a:p>
            <a:pPr marL="457200" lvl="1" indent="0">
              <a:buNone/>
            </a:pPr>
            <a:endParaRPr lang="en-US" dirty="0" smtClean="0"/>
          </a:p>
          <a:p>
            <a:endParaRPr lang="en-US" dirty="0" smtClean="0"/>
          </a:p>
          <a:p>
            <a:endParaRPr lang="en-US" dirty="0" smtClean="0"/>
          </a:p>
        </p:txBody>
      </p:sp>
      <p:sp>
        <p:nvSpPr>
          <p:cNvPr id="6" name="Title 5"/>
          <p:cNvSpPr>
            <a:spLocks noGrp="1"/>
          </p:cNvSpPr>
          <p:nvPr>
            <p:ph type="title"/>
          </p:nvPr>
        </p:nvSpPr>
        <p:spPr/>
        <p:txBody>
          <a:bodyPr/>
          <a:lstStyle/>
          <a:p>
            <a:r>
              <a:rPr lang="en-US" dirty="0" smtClean="0"/>
              <a:t>2020 CMOM Package 1</a:t>
            </a:r>
            <a:endParaRPr lang="en-US" dirty="0"/>
          </a:p>
        </p:txBody>
      </p:sp>
      <p:sp>
        <p:nvSpPr>
          <p:cNvPr id="2" name="Content Placeholder 1"/>
          <p:cNvSpPr>
            <a:spLocks noGrp="1"/>
          </p:cNvSpPr>
          <p:nvPr>
            <p:ph sz="half" idx="1"/>
          </p:nvPr>
        </p:nvSpPr>
        <p:spPr/>
        <p:txBody>
          <a:bodyPr/>
          <a:lstStyle/>
          <a:p>
            <a:endParaRPr lang="en-US"/>
          </a:p>
        </p:txBody>
      </p:sp>
      <p:pic>
        <p:nvPicPr>
          <p:cNvPr id="4" name="Picture 3"/>
          <p:cNvPicPr>
            <a:picLocks noChangeAspect="1"/>
          </p:cNvPicPr>
          <p:nvPr/>
        </p:nvPicPr>
        <p:blipFill>
          <a:blip r:embed="rId3"/>
          <a:stretch>
            <a:fillRect/>
          </a:stretch>
        </p:blipFill>
        <p:spPr>
          <a:xfrm>
            <a:off x="1336771" y="949840"/>
            <a:ext cx="4567970" cy="5076885"/>
          </a:xfrm>
          <a:prstGeom prst="rect">
            <a:avLst/>
          </a:prstGeom>
        </p:spPr>
      </p:pic>
    </p:spTree>
    <p:extLst>
      <p:ext uri="{BB962C8B-B14F-4D97-AF65-F5344CB8AC3E}">
        <p14:creationId xmlns:p14="http://schemas.microsoft.com/office/powerpoint/2010/main" val="315919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6531429" y="949842"/>
            <a:ext cx="5287993" cy="5059903"/>
          </a:xfrm>
        </p:spPr>
        <p:txBody>
          <a:bodyPr/>
          <a:lstStyle/>
          <a:p>
            <a:r>
              <a:rPr lang="en-US" sz="2400" dirty="0" smtClean="0"/>
              <a:t>Location: </a:t>
            </a:r>
          </a:p>
          <a:p>
            <a:pPr lvl="1"/>
            <a:r>
              <a:rPr lang="en-US" sz="2000" dirty="0"/>
              <a:t>Multiple locations throughout the city, under major roads.</a:t>
            </a:r>
          </a:p>
          <a:p>
            <a:r>
              <a:rPr lang="en-US" sz="2400" dirty="0" smtClean="0"/>
              <a:t>Pipe Diameter:</a:t>
            </a:r>
          </a:p>
          <a:p>
            <a:pPr lvl="1"/>
            <a:r>
              <a:rPr lang="en-US" sz="2000" dirty="0"/>
              <a:t>8</a:t>
            </a:r>
            <a:r>
              <a:rPr lang="en-US" sz="2000" dirty="0" smtClean="0"/>
              <a:t>-inch thru 20-inch</a:t>
            </a:r>
          </a:p>
          <a:p>
            <a:r>
              <a:rPr lang="en-US" sz="2400" dirty="0" smtClean="0"/>
              <a:t>Project Length:</a:t>
            </a:r>
          </a:p>
          <a:p>
            <a:pPr lvl="1"/>
            <a:r>
              <a:rPr lang="en-US" sz="2000" dirty="0" smtClean="0"/>
              <a:t>Approximately 4,863 feet</a:t>
            </a:r>
          </a:p>
          <a:p>
            <a:r>
              <a:rPr lang="en-US" sz="2400" dirty="0" smtClean="0"/>
              <a:t>Rehab Method:</a:t>
            </a:r>
          </a:p>
          <a:p>
            <a:pPr lvl="1"/>
            <a:r>
              <a:rPr lang="en-US" sz="2000" dirty="0" smtClean="0"/>
              <a:t>CIPP, and Open Cut</a:t>
            </a:r>
          </a:p>
          <a:p>
            <a:r>
              <a:rPr lang="en-US" sz="2400" dirty="0" smtClean="0"/>
              <a:t>Estimated Construction </a:t>
            </a:r>
            <a:r>
              <a:rPr lang="en-US" sz="2400" dirty="0"/>
              <a:t>Cost</a:t>
            </a:r>
            <a:r>
              <a:rPr lang="en-US" sz="2400" dirty="0" smtClean="0"/>
              <a:t>:</a:t>
            </a:r>
          </a:p>
          <a:p>
            <a:pPr lvl="1"/>
            <a:r>
              <a:rPr lang="en-US" sz="2000" dirty="0" smtClean="0"/>
              <a:t>Not to exceed $1,000,000</a:t>
            </a:r>
            <a:endParaRPr lang="en-US" sz="2000" dirty="0"/>
          </a:p>
        </p:txBody>
      </p:sp>
      <p:sp>
        <p:nvSpPr>
          <p:cNvPr id="6" name="Title 5"/>
          <p:cNvSpPr>
            <a:spLocks noGrp="1"/>
          </p:cNvSpPr>
          <p:nvPr>
            <p:ph type="title"/>
          </p:nvPr>
        </p:nvSpPr>
        <p:spPr/>
        <p:txBody>
          <a:bodyPr/>
          <a:lstStyle/>
          <a:p>
            <a:r>
              <a:rPr lang="en-US" dirty="0" smtClean="0"/>
              <a:t>2020 CMOM Package 2</a:t>
            </a:r>
            <a:endParaRPr lang="en-US" dirty="0"/>
          </a:p>
        </p:txBody>
      </p:sp>
      <p:sp>
        <p:nvSpPr>
          <p:cNvPr id="2" name="Content Placeholder 1"/>
          <p:cNvSpPr>
            <a:spLocks noGrp="1"/>
          </p:cNvSpPr>
          <p:nvPr>
            <p:ph sz="half" idx="1"/>
          </p:nvPr>
        </p:nvSpPr>
        <p:spPr/>
        <p:txBody>
          <a:bodyPr/>
          <a:lstStyle/>
          <a:p>
            <a:endParaRPr lang="en-US"/>
          </a:p>
        </p:txBody>
      </p:sp>
      <p:pic>
        <p:nvPicPr>
          <p:cNvPr id="4" name="Picture 3"/>
          <p:cNvPicPr>
            <a:picLocks noChangeAspect="1"/>
          </p:cNvPicPr>
          <p:nvPr/>
        </p:nvPicPr>
        <p:blipFill>
          <a:blip r:embed="rId3"/>
          <a:stretch>
            <a:fillRect/>
          </a:stretch>
        </p:blipFill>
        <p:spPr>
          <a:xfrm>
            <a:off x="1441690" y="949842"/>
            <a:ext cx="4552710" cy="5059245"/>
          </a:xfrm>
          <a:prstGeom prst="rect">
            <a:avLst/>
          </a:prstGeom>
        </p:spPr>
      </p:pic>
    </p:spTree>
    <p:extLst>
      <p:ext uri="{BB962C8B-B14F-4D97-AF65-F5344CB8AC3E}">
        <p14:creationId xmlns:p14="http://schemas.microsoft.com/office/powerpoint/2010/main" val="240832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Cost Estimates – Design Phase</a:t>
            </a:r>
            <a:endParaRPr lang="en-US" dirty="0"/>
          </a:p>
        </p:txBody>
      </p:sp>
      <p:sp>
        <p:nvSpPr>
          <p:cNvPr id="2" name="Content Placeholder 1"/>
          <p:cNvSpPr>
            <a:spLocks noGrp="1"/>
          </p:cNvSpPr>
          <p:nvPr>
            <p:ph idx="1"/>
          </p:nvPr>
        </p:nvSpPr>
        <p:spPr>
          <a:xfrm>
            <a:off x="609600" y="985653"/>
            <a:ext cx="10972800" cy="4214307"/>
          </a:xfrm>
        </p:spPr>
        <p:txBody>
          <a:bodyPr/>
          <a:lstStyle/>
          <a:p>
            <a:pPr algn="just"/>
            <a:r>
              <a:rPr lang="en-US" dirty="0" smtClean="0"/>
              <a:t>Consultant </a:t>
            </a:r>
            <a:r>
              <a:rPr lang="en-US" dirty="0"/>
              <a:t>must develop opinions of probable </a:t>
            </a:r>
            <a:r>
              <a:rPr lang="en-US" dirty="0" smtClean="0"/>
              <a:t>construction costs (OPCC) </a:t>
            </a:r>
            <a:r>
              <a:rPr lang="en-US" dirty="0"/>
              <a:t>for all phases </a:t>
            </a:r>
            <a:r>
              <a:rPr lang="en-US" dirty="0" smtClean="0"/>
              <a:t>of each </a:t>
            </a:r>
            <a:r>
              <a:rPr lang="en-US" dirty="0"/>
              <a:t>project as per the recommendations of AACE International (formerly the Association for the Advancement of Cost Engineering) as described in AACE’s document 56R-08: Cost Estimate Classification System – as Applied for the Building and General Construction Industries</a:t>
            </a:r>
            <a:endParaRPr lang="en-US" dirty="0" smtClean="0"/>
          </a:p>
        </p:txBody>
      </p:sp>
    </p:spTree>
    <p:extLst>
      <p:ext uri="{BB962C8B-B14F-4D97-AF65-F5344CB8AC3E}">
        <p14:creationId xmlns:p14="http://schemas.microsoft.com/office/powerpoint/2010/main" val="422420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Cost Estimates – Design Phase</a:t>
            </a:r>
            <a:endParaRPr lang="en-US" dirty="0"/>
          </a:p>
        </p:txBody>
      </p:sp>
      <p:sp>
        <p:nvSpPr>
          <p:cNvPr id="2" name="Content Placeholder 1"/>
          <p:cNvSpPr>
            <a:spLocks noGrp="1"/>
          </p:cNvSpPr>
          <p:nvPr>
            <p:ph idx="1"/>
          </p:nvPr>
        </p:nvSpPr>
        <p:spPr>
          <a:xfrm>
            <a:off x="609600" y="985653"/>
            <a:ext cx="10972800" cy="808857"/>
          </a:xfrm>
        </p:spPr>
        <p:txBody>
          <a:bodyPr/>
          <a:lstStyle/>
          <a:p>
            <a:pPr algn="just"/>
            <a:r>
              <a:rPr lang="en-US" dirty="0" smtClean="0"/>
              <a:t>Consultants to develop OPCCs for each phase as follows:</a:t>
            </a:r>
          </a:p>
        </p:txBody>
      </p:sp>
      <p:graphicFrame>
        <p:nvGraphicFramePr>
          <p:cNvPr id="5" name="Table 4"/>
          <p:cNvGraphicFramePr>
            <a:graphicFrameLocks noGrp="1"/>
          </p:cNvGraphicFramePr>
          <p:nvPr>
            <p:extLst/>
          </p:nvPr>
        </p:nvGraphicFramePr>
        <p:xfrm>
          <a:off x="2209419" y="1950720"/>
          <a:ext cx="7773162" cy="3627120"/>
        </p:xfrm>
        <a:graphic>
          <a:graphicData uri="http://schemas.openxmlformats.org/drawingml/2006/table">
            <a:tbl>
              <a:tblPr firstRow="1" bandRow="1">
                <a:tableStyleId>{073A0DAA-6AF3-43AB-8588-CEC1D06C72B9}</a:tableStyleId>
              </a:tblPr>
              <a:tblGrid>
                <a:gridCol w="2265680"/>
                <a:gridCol w="2437130"/>
                <a:gridCol w="3070352"/>
              </a:tblGrid>
              <a:tr h="370840">
                <a:tc>
                  <a:txBody>
                    <a:bodyPr/>
                    <a:lstStyle/>
                    <a:p>
                      <a:pPr algn="ctr"/>
                      <a:r>
                        <a:rPr lang="en-US" sz="2400" dirty="0" smtClean="0"/>
                        <a:t>Design Phase</a:t>
                      </a:r>
                      <a:endParaRPr lang="en-US" sz="2400" dirty="0"/>
                    </a:p>
                  </a:txBody>
                  <a:tcPr anchor="ctr"/>
                </a:tc>
                <a:tc>
                  <a:txBody>
                    <a:bodyPr/>
                    <a:lstStyle/>
                    <a:p>
                      <a:pPr algn="ctr"/>
                      <a:r>
                        <a:rPr lang="en-US" sz="2400" dirty="0" smtClean="0"/>
                        <a:t>Estimate Class</a:t>
                      </a:r>
                      <a:endParaRPr lang="en-US" sz="2400" dirty="0"/>
                    </a:p>
                  </a:txBody>
                  <a:tcPr anchor="ctr"/>
                </a:tc>
                <a:tc>
                  <a:txBody>
                    <a:bodyPr/>
                    <a:lstStyle/>
                    <a:p>
                      <a:pPr algn="ctr"/>
                      <a:r>
                        <a:rPr lang="en-US" sz="2400" dirty="0" smtClean="0"/>
                        <a:t>Expected Accuracy</a:t>
                      </a:r>
                      <a:br>
                        <a:rPr lang="en-US" sz="2400" dirty="0" smtClean="0"/>
                      </a:br>
                      <a:r>
                        <a:rPr lang="en-US" sz="2400" dirty="0" smtClean="0"/>
                        <a:t>Range</a:t>
                      </a:r>
                      <a:endParaRPr lang="en-US" sz="2400" dirty="0"/>
                    </a:p>
                  </a:txBody>
                  <a:tcPr anchor="ctr"/>
                </a:tc>
              </a:tr>
              <a:tr h="370840">
                <a:tc>
                  <a:txBody>
                    <a:bodyPr/>
                    <a:lstStyle/>
                    <a:p>
                      <a:r>
                        <a:rPr lang="en-US" sz="2000" dirty="0" smtClean="0"/>
                        <a:t>30% Design</a:t>
                      </a:r>
                      <a:endParaRPr lang="en-US" sz="2000" dirty="0"/>
                    </a:p>
                  </a:txBody>
                  <a:tcPr anchor="ctr"/>
                </a:tc>
                <a:tc>
                  <a:txBody>
                    <a:bodyPr/>
                    <a:lstStyle/>
                    <a:p>
                      <a:pPr algn="ctr"/>
                      <a:r>
                        <a:rPr lang="en-US" sz="2000" dirty="0" smtClean="0"/>
                        <a:t>Class 3</a:t>
                      </a:r>
                      <a:endParaRPr lang="en-US" sz="2000" dirty="0"/>
                    </a:p>
                  </a:txBody>
                  <a:tcPr anchor="ctr"/>
                </a:tc>
                <a:tc>
                  <a:txBody>
                    <a:bodyPr/>
                    <a:lstStyle/>
                    <a:p>
                      <a:pPr algn="ctr"/>
                      <a:r>
                        <a:rPr lang="en-US" sz="2000" dirty="0" smtClean="0"/>
                        <a:t>L:</a:t>
                      </a:r>
                      <a:r>
                        <a:rPr lang="en-US" sz="2000" baseline="0" dirty="0" smtClean="0"/>
                        <a:t> -5% to -15%</a:t>
                      </a:r>
                      <a:br>
                        <a:rPr lang="en-US" sz="2000" baseline="0" dirty="0" smtClean="0"/>
                      </a:br>
                      <a:r>
                        <a:rPr lang="en-US" sz="2000" baseline="0" dirty="0" smtClean="0"/>
                        <a:t>H: +10% to +20%</a:t>
                      </a:r>
                      <a:endParaRPr lang="en-US" sz="2000" dirty="0"/>
                    </a:p>
                  </a:txBody>
                  <a:tcPr anchor="ctr"/>
                </a:tc>
              </a:tr>
              <a:tr h="370840">
                <a:tc>
                  <a:txBody>
                    <a:bodyPr/>
                    <a:lstStyle/>
                    <a:p>
                      <a:r>
                        <a:rPr lang="en-US" sz="2000" dirty="0" smtClean="0"/>
                        <a:t>60% Design</a:t>
                      </a:r>
                      <a:endParaRPr lang="en-US" sz="2000" dirty="0"/>
                    </a:p>
                  </a:txBody>
                  <a:tcPr anchor="ctr"/>
                </a:tc>
                <a:tc>
                  <a:txBody>
                    <a:bodyPr/>
                    <a:lstStyle/>
                    <a:p>
                      <a:pPr algn="ctr"/>
                      <a:r>
                        <a:rPr lang="en-US" sz="2000" dirty="0" smtClean="0"/>
                        <a:t>Class 2</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L:</a:t>
                      </a:r>
                      <a:r>
                        <a:rPr lang="en-US" sz="2000" baseline="0" dirty="0" smtClean="0"/>
                        <a:t> -5% to -10%</a:t>
                      </a:r>
                      <a:br>
                        <a:rPr lang="en-US" sz="2000" baseline="0" dirty="0" smtClean="0"/>
                      </a:br>
                      <a:r>
                        <a:rPr lang="en-US" sz="2000" baseline="0" dirty="0" smtClean="0"/>
                        <a:t>H: +5% to +15%</a:t>
                      </a:r>
                      <a:endParaRPr lang="en-US" sz="2000" dirty="0"/>
                    </a:p>
                  </a:txBody>
                  <a:tcPr anchor="ctr"/>
                </a:tc>
              </a:tr>
              <a:tr h="370840">
                <a:tc>
                  <a:txBody>
                    <a:bodyPr/>
                    <a:lstStyle/>
                    <a:p>
                      <a:r>
                        <a:rPr lang="en-US" sz="2000" dirty="0" smtClean="0"/>
                        <a:t>90% Design</a:t>
                      </a:r>
                      <a:endParaRPr lang="en-US" sz="2000" dirty="0"/>
                    </a:p>
                  </a:txBody>
                  <a:tcPr anchor="ctr"/>
                </a:tc>
                <a:tc>
                  <a:txBody>
                    <a:bodyPr/>
                    <a:lstStyle/>
                    <a:p>
                      <a:pPr algn="ctr"/>
                      <a:r>
                        <a:rPr lang="en-US" sz="2000" dirty="0" smtClean="0"/>
                        <a:t>Class 1</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L:</a:t>
                      </a:r>
                      <a:r>
                        <a:rPr lang="en-US" sz="2000" baseline="0" dirty="0" smtClean="0"/>
                        <a:t> -3% to -5%</a:t>
                      </a:r>
                      <a:br>
                        <a:rPr lang="en-US" sz="2000" baseline="0" dirty="0" smtClean="0"/>
                      </a:br>
                      <a:r>
                        <a:rPr lang="en-US" sz="2000" baseline="0" dirty="0" smtClean="0"/>
                        <a:t>H: +3% to +10%</a:t>
                      </a:r>
                      <a:endParaRPr lang="en-US" sz="2000" dirty="0" smtClean="0"/>
                    </a:p>
                  </a:txBody>
                  <a:tcPr anchor="ctr"/>
                </a:tc>
              </a:tr>
              <a:tr h="370840">
                <a:tc>
                  <a:txBody>
                    <a:bodyPr/>
                    <a:lstStyle/>
                    <a:p>
                      <a:r>
                        <a:rPr lang="en-US" sz="2000" dirty="0" smtClean="0"/>
                        <a:t>Bid</a:t>
                      </a:r>
                      <a:r>
                        <a:rPr lang="en-US" sz="2000" baseline="0" dirty="0" smtClean="0"/>
                        <a:t> Documents</a:t>
                      </a:r>
                      <a:endParaRPr lang="en-US" sz="2000" dirty="0"/>
                    </a:p>
                  </a:txBody>
                  <a:tcPr anchor="ctr"/>
                </a:tc>
                <a:tc>
                  <a:txBody>
                    <a:bodyPr/>
                    <a:lstStyle/>
                    <a:p>
                      <a:pPr algn="ctr"/>
                      <a:r>
                        <a:rPr lang="en-US" sz="2000" dirty="0" smtClean="0"/>
                        <a:t>Class 1</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L:</a:t>
                      </a:r>
                      <a:r>
                        <a:rPr lang="en-US" sz="2000" baseline="0" dirty="0" smtClean="0"/>
                        <a:t> -3% to -5%</a:t>
                      </a:r>
                      <a:br>
                        <a:rPr lang="en-US" sz="2000" baseline="0" dirty="0" smtClean="0"/>
                      </a:br>
                      <a:r>
                        <a:rPr lang="en-US" sz="2000" baseline="0" dirty="0" smtClean="0"/>
                        <a:t>H: +3% to +10%</a:t>
                      </a:r>
                      <a:endParaRPr lang="en-US" sz="2000" dirty="0" smtClean="0"/>
                    </a:p>
                  </a:txBody>
                  <a:tcPr anchor="ctr"/>
                </a:tc>
              </a:tr>
            </a:tbl>
          </a:graphicData>
        </a:graphic>
      </p:graphicFrame>
    </p:spTree>
    <p:extLst>
      <p:ext uri="{BB962C8B-B14F-4D97-AF65-F5344CB8AC3E}">
        <p14:creationId xmlns:p14="http://schemas.microsoft.com/office/powerpoint/2010/main" val="340313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Cost Estimates – Construction Phase</a:t>
            </a:r>
            <a:endParaRPr lang="en-US" dirty="0"/>
          </a:p>
        </p:txBody>
      </p:sp>
      <p:sp>
        <p:nvSpPr>
          <p:cNvPr id="2" name="Content Placeholder 1"/>
          <p:cNvSpPr>
            <a:spLocks noGrp="1"/>
          </p:cNvSpPr>
          <p:nvPr>
            <p:ph idx="1"/>
          </p:nvPr>
        </p:nvSpPr>
        <p:spPr>
          <a:xfrm>
            <a:off x="609600" y="985653"/>
            <a:ext cx="10972800" cy="4214307"/>
          </a:xfrm>
        </p:spPr>
        <p:txBody>
          <a:bodyPr/>
          <a:lstStyle/>
          <a:p>
            <a:pPr algn="just"/>
            <a:r>
              <a:rPr lang="en-US" dirty="0" smtClean="0"/>
              <a:t>Consultant </a:t>
            </a:r>
            <a:r>
              <a:rPr lang="en-US" dirty="0"/>
              <a:t>must </a:t>
            </a:r>
            <a:r>
              <a:rPr lang="en-US" dirty="0" smtClean="0"/>
              <a:t>provide </a:t>
            </a:r>
            <a:r>
              <a:rPr lang="en-US" dirty="0"/>
              <a:t>independent cost estimates based on the RS Means method of cost estimating by using the most current RS Means publication, with the appropriate adjustments for the location cost factors and the applicable overhead and profit percentages. </a:t>
            </a:r>
            <a:r>
              <a:rPr lang="en-US" dirty="0" smtClean="0"/>
              <a:t>These </a:t>
            </a:r>
            <a:r>
              <a:rPr lang="en-US" dirty="0"/>
              <a:t>cost estimates are due on or before a RFP is requested from a SAWS contractor.</a:t>
            </a:r>
            <a:endParaRPr lang="en-US" dirty="0" smtClean="0"/>
          </a:p>
        </p:txBody>
      </p:sp>
    </p:spTree>
    <p:extLst>
      <p:ext uri="{BB962C8B-B14F-4D97-AF65-F5344CB8AC3E}">
        <p14:creationId xmlns:p14="http://schemas.microsoft.com/office/powerpoint/2010/main" val="276030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Management Plan</a:t>
            </a:r>
            <a:endParaRPr lang="en-US" dirty="0"/>
          </a:p>
        </p:txBody>
      </p:sp>
      <p:sp>
        <p:nvSpPr>
          <p:cNvPr id="3" name="Content Placeholder 2"/>
          <p:cNvSpPr>
            <a:spLocks noGrp="1"/>
          </p:cNvSpPr>
          <p:nvPr>
            <p:ph idx="1"/>
          </p:nvPr>
        </p:nvSpPr>
        <p:spPr/>
        <p:txBody>
          <a:bodyPr/>
          <a:lstStyle/>
          <a:p>
            <a:r>
              <a:rPr lang="en-US" dirty="0" smtClean="0"/>
              <a:t>Consultant will be required to develop a QMP</a:t>
            </a:r>
          </a:p>
          <a:p>
            <a:r>
              <a:rPr lang="en-US" dirty="0" smtClean="0"/>
              <a:t>QMP reviews to be performed by staff not involved in day to day</a:t>
            </a:r>
          </a:p>
          <a:p>
            <a:r>
              <a:rPr lang="en-US" dirty="0" smtClean="0"/>
              <a:t>QMP reviews are at different intervals during the design phases</a:t>
            </a:r>
          </a:p>
          <a:p>
            <a:r>
              <a:rPr lang="en-US" dirty="0" smtClean="0"/>
              <a:t>Constructability reviews with experienced personnel are required in the QMP to ensure project is buildable </a:t>
            </a:r>
          </a:p>
          <a:p>
            <a:r>
              <a:rPr lang="en-US" dirty="0" smtClean="0"/>
              <a:t>A QMP Certification Letter will be required</a:t>
            </a:r>
            <a:endParaRPr lang="en-US" dirty="0"/>
          </a:p>
        </p:txBody>
      </p:sp>
      <p:sp>
        <p:nvSpPr>
          <p:cNvPr id="4" name="Subtitle 3"/>
          <p:cNvSpPr>
            <a:spLocks noGrp="1"/>
          </p:cNvSpPr>
          <p:nvPr>
            <p:ph type="subTitle" idx="13"/>
          </p:nvPr>
        </p:nvSpPr>
        <p:spPr/>
        <p:txBody>
          <a:bodyPr>
            <a:normAutofit lnSpcReduction="10000"/>
          </a:bodyPr>
          <a:lstStyle/>
          <a:p>
            <a:r>
              <a:rPr lang="en-US" dirty="0" smtClean="0"/>
              <a:t>QMP</a:t>
            </a:r>
            <a:endParaRPr lang="en-US" dirty="0"/>
          </a:p>
        </p:txBody>
      </p:sp>
    </p:spTree>
    <p:extLst>
      <p:ext uri="{BB962C8B-B14F-4D97-AF65-F5344CB8AC3E}">
        <p14:creationId xmlns:p14="http://schemas.microsoft.com/office/powerpoint/2010/main" val="357876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solidFill>
                  <a:schemeClr val="accent5">
                    <a:lumMod val="75000"/>
                  </a:schemeClr>
                </a:solidFill>
              </a:rPr>
              <a:t>Presentation Overview</a:t>
            </a:r>
            <a:endParaRPr lang="en-US" sz="3600" dirty="0">
              <a:solidFill>
                <a:schemeClr val="accent5">
                  <a:lumMod val="75000"/>
                </a:schemeClr>
              </a:solidFill>
            </a:endParaRPr>
          </a:p>
        </p:txBody>
      </p:sp>
      <p:sp>
        <p:nvSpPr>
          <p:cNvPr id="6" name="Rectangle 3"/>
          <p:cNvSpPr>
            <a:spLocks noGrp="1" noChangeArrowheads="1"/>
          </p:cNvSpPr>
          <p:nvPr>
            <p:ph idx="1"/>
          </p:nvPr>
        </p:nvSpPr>
        <p:spPr>
          <a:xfrm>
            <a:off x="609600" y="924339"/>
            <a:ext cx="5456663" cy="5036983"/>
          </a:xfrm>
        </p:spPr>
        <p:txBody>
          <a:bodyPr/>
          <a:lstStyle/>
          <a:p>
            <a:pPr>
              <a:spcBef>
                <a:spcPts val="400"/>
              </a:spcBef>
            </a:pPr>
            <a:r>
              <a:rPr lang="en-US" dirty="0" smtClean="0"/>
              <a:t>Objective</a:t>
            </a:r>
          </a:p>
          <a:p>
            <a:pPr>
              <a:spcBef>
                <a:spcPts val="400"/>
              </a:spcBef>
            </a:pPr>
            <a:r>
              <a:rPr lang="en-US" dirty="0"/>
              <a:t>Requirements and Restrictions </a:t>
            </a:r>
            <a:endParaRPr lang="en-US" dirty="0" smtClean="0"/>
          </a:p>
          <a:p>
            <a:pPr>
              <a:spcBef>
                <a:spcPts val="400"/>
              </a:spcBef>
            </a:pPr>
            <a:r>
              <a:rPr lang="en-US" dirty="0" smtClean="0"/>
              <a:t>Submission Restrictions</a:t>
            </a:r>
          </a:p>
          <a:p>
            <a:pPr>
              <a:spcBef>
                <a:spcPts val="400"/>
              </a:spcBef>
            </a:pPr>
            <a:r>
              <a:rPr lang="en-US" dirty="0" smtClean="0"/>
              <a:t>Selection Process</a:t>
            </a:r>
          </a:p>
          <a:p>
            <a:pPr>
              <a:spcBef>
                <a:spcPts val="400"/>
              </a:spcBef>
            </a:pPr>
            <a:r>
              <a:rPr lang="en-US" dirty="0" smtClean="0"/>
              <a:t>Evaluation Criteria</a:t>
            </a:r>
          </a:p>
          <a:p>
            <a:pPr>
              <a:spcBef>
                <a:spcPts val="400"/>
              </a:spcBef>
            </a:pPr>
            <a:r>
              <a:rPr lang="en-US" dirty="0" smtClean="0"/>
              <a:t>SMWVB</a:t>
            </a:r>
          </a:p>
          <a:p>
            <a:pPr>
              <a:spcBef>
                <a:spcPts val="400"/>
              </a:spcBef>
            </a:pPr>
            <a:r>
              <a:rPr lang="en-US" dirty="0" smtClean="0"/>
              <a:t>Submissions</a:t>
            </a:r>
          </a:p>
        </p:txBody>
      </p:sp>
      <p:sp>
        <p:nvSpPr>
          <p:cNvPr id="5" name="Rectangle 3"/>
          <p:cNvSpPr txBox="1">
            <a:spLocks noChangeArrowheads="1"/>
          </p:cNvSpPr>
          <p:nvPr/>
        </p:nvSpPr>
        <p:spPr>
          <a:xfrm>
            <a:off x="6270696" y="946313"/>
            <a:ext cx="5456663" cy="50112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Bef>
                <a:spcPts val="400"/>
              </a:spcBef>
              <a:spcAft>
                <a:spcPts val="0"/>
              </a:spcAft>
            </a:pPr>
            <a:r>
              <a:rPr lang="en-US" dirty="0" smtClean="0"/>
              <a:t>Key Dates</a:t>
            </a:r>
          </a:p>
          <a:p>
            <a:pPr algn="just" fontAlgn="auto">
              <a:spcBef>
                <a:spcPts val="400"/>
              </a:spcBef>
              <a:spcAft>
                <a:spcPts val="0"/>
              </a:spcAft>
            </a:pPr>
            <a:r>
              <a:rPr lang="en-US" dirty="0" smtClean="0"/>
              <a:t>Submittal Deadline</a:t>
            </a:r>
          </a:p>
          <a:p>
            <a:pPr algn="just" fontAlgn="auto">
              <a:spcBef>
                <a:spcPts val="400"/>
              </a:spcBef>
              <a:spcAft>
                <a:spcPts val="0"/>
              </a:spcAft>
            </a:pPr>
            <a:r>
              <a:rPr lang="en-US" dirty="0" smtClean="0"/>
              <a:t>Negotiations</a:t>
            </a:r>
          </a:p>
          <a:p>
            <a:pPr algn="just" fontAlgn="auto">
              <a:spcBef>
                <a:spcPts val="400"/>
              </a:spcBef>
              <a:spcAft>
                <a:spcPts val="0"/>
              </a:spcAft>
            </a:pPr>
            <a:r>
              <a:rPr lang="en-US" dirty="0" smtClean="0"/>
              <a:t>Communication Reminders</a:t>
            </a:r>
          </a:p>
          <a:p>
            <a:pPr algn="just" fontAlgn="auto">
              <a:spcBef>
                <a:spcPts val="400"/>
              </a:spcBef>
              <a:spcAft>
                <a:spcPts val="0"/>
              </a:spcAft>
            </a:pPr>
            <a:r>
              <a:rPr lang="en-US" dirty="0" smtClean="0"/>
              <a:t>Questions</a:t>
            </a:r>
          </a:p>
          <a:p>
            <a:pPr algn="just" fontAlgn="auto">
              <a:spcBef>
                <a:spcPts val="400"/>
              </a:spcBef>
              <a:spcAft>
                <a:spcPts val="0"/>
              </a:spcAft>
            </a:pPr>
            <a:r>
              <a:rPr lang="en-US" dirty="0" smtClean="0"/>
              <a:t>Project Matrix</a:t>
            </a:r>
          </a:p>
          <a:p>
            <a:pPr algn="just" fontAlgn="auto">
              <a:spcBef>
                <a:spcPts val="400"/>
              </a:spcBef>
              <a:spcAft>
                <a:spcPts val="0"/>
              </a:spcAft>
            </a:pPr>
            <a:r>
              <a:rPr lang="en-US" dirty="0" smtClean="0"/>
              <a:t>Project Charters</a:t>
            </a:r>
          </a:p>
          <a:p>
            <a:pPr algn="just" fontAlgn="auto">
              <a:spcBef>
                <a:spcPts val="400"/>
              </a:spcBef>
              <a:spcAft>
                <a:spcPts val="0"/>
              </a:spcAft>
            </a:pPr>
            <a:r>
              <a:rPr lang="en-US" dirty="0" smtClean="0"/>
              <a:t>Technical Information</a:t>
            </a:r>
          </a:p>
        </p:txBody>
      </p:sp>
    </p:spTree>
    <p:extLst>
      <p:ext uri="{BB962C8B-B14F-4D97-AF65-F5344CB8AC3E}">
        <p14:creationId xmlns:p14="http://schemas.microsoft.com/office/powerpoint/2010/main" val="33424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TCEQ Requirements</a:t>
            </a:r>
            <a:endParaRPr lang="en-US" dirty="0"/>
          </a:p>
        </p:txBody>
      </p:sp>
      <p:sp>
        <p:nvSpPr>
          <p:cNvPr id="3" name="Content Placeholder 2"/>
          <p:cNvSpPr>
            <a:spLocks noGrp="1"/>
          </p:cNvSpPr>
          <p:nvPr>
            <p:ph idx="1"/>
          </p:nvPr>
        </p:nvSpPr>
        <p:spPr/>
        <p:txBody>
          <a:bodyPr/>
          <a:lstStyle/>
          <a:p>
            <a:r>
              <a:rPr lang="en-US" dirty="0" smtClean="0"/>
              <a:t>Ensures </a:t>
            </a:r>
            <a:r>
              <a:rPr lang="en-US" dirty="0"/>
              <a:t>compliance with §217.6(c</a:t>
            </a:r>
            <a:r>
              <a:rPr lang="en-US" dirty="0" smtClean="0"/>
              <a:t>)</a:t>
            </a:r>
          </a:p>
          <a:p>
            <a:r>
              <a:rPr lang="en-US" dirty="0" smtClean="0"/>
              <a:t>Requests any variances from Chapter 217 and provides technical justification for said variance</a:t>
            </a:r>
          </a:p>
          <a:p>
            <a:r>
              <a:rPr lang="en-US" dirty="0" smtClean="0"/>
              <a:t>Discloses any innovative or nonconforming technologies in use</a:t>
            </a:r>
          </a:p>
          <a:p>
            <a:r>
              <a:rPr lang="en-US" dirty="0" smtClean="0"/>
              <a:t>Required to be signed and sealed</a:t>
            </a:r>
            <a:endParaRPr lang="en-US" dirty="0"/>
          </a:p>
        </p:txBody>
      </p:sp>
      <p:sp>
        <p:nvSpPr>
          <p:cNvPr id="4" name="Subtitle 3"/>
          <p:cNvSpPr>
            <a:spLocks noGrp="1"/>
          </p:cNvSpPr>
          <p:nvPr>
            <p:ph type="subTitle" idx="13"/>
          </p:nvPr>
        </p:nvSpPr>
        <p:spPr/>
        <p:txBody>
          <a:bodyPr>
            <a:normAutofit lnSpcReduction="10000"/>
          </a:bodyPr>
          <a:lstStyle/>
          <a:p>
            <a:r>
              <a:rPr lang="en-US" dirty="0" smtClean="0"/>
              <a:t>Chapter 217.6 Transmittal Letter</a:t>
            </a:r>
            <a:endParaRPr lang="en-US" dirty="0"/>
          </a:p>
        </p:txBody>
      </p:sp>
    </p:spTree>
    <p:extLst>
      <p:ext uri="{BB962C8B-B14F-4D97-AF65-F5344CB8AC3E}">
        <p14:creationId xmlns:p14="http://schemas.microsoft.com/office/powerpoint/2010/main" val="8132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Considerations</a:t>
            </a:r>
            <a:endParaRPr lang="en-US" dirty="0"/>
          </a:p>
        </p:txBody>
      </p:sp>
      <p:sp>
        <p:nvSpPr>
          <p:cNvPr id="2" name="Content Placeholder 1"/>
          <p:cNvSpPr>
            <a:spLocks noGrp="1"/>
          </p:cNvSpPr>
          <p:nvPr>
            <p:ph idx="1"/>
          </p:nvPr>
        </p:nvSpPr>
        <p:spPr>
          <a:xfrm>
            <a:off x="609599" y="890120"/>
            <a:ext cx="10972800" cy="5049387"/>
          </a:xfrm>
        </p:spPr>
        <p:txBody>
          <a:bodyPr/>
          <a:lstStyle/>
          <a:p>
            <a:pPr algn="just">
              <a:spcBef>
                <a:spcPts val="400"/>
              </a:spcBef>
            </a:pPr>
            <a:r>
              <a:rPr lang="en-US" sz="2800" dirty="0" smtClean="0"/>
              <a:t>Schedule</a:t>
            </a:r>
          </a:p>
          <a:p>
            <a:pPr algn="just">
              <a:spcBef>
                <a:spcPts val="400"/>
              </a:spcBef>
            </a:pPr>
            <a:r>
              <a:rPr lang="en-US" sz="2800" dirty="0" smtClean="0"/>
              <a:t>Methods of construction</a:t>
            </a:r>
          </a:p>
          <a:p>
            <a:pPr algn="just">
              <a:spcBef>
                <a:spcPts val="400"/>
              </a:spcBef>
            </a:pPr>
            <a:r>
              <a:rPr lang="en-US" sz="2800" dirty="0" smtClean="0"/>
              <a:t>Coordination with other agencies (e.g., COSA, Bexar County, TxDOT, USACE, TCEQ, VIA etc.)</a:t>
            </a:r>
          </a:p>
          <a:p>
            <a:pPr algn="just">
              <a:spcBef>
                <a:spcPts val="400"/>
              </a:spcBef>
            </a:pPr>
            <a:r>
              <a:rPr lang="en-US" sz="2800" dirty="0" smtClean="0"/>
              <a:t>Easements and ROW</a:t>
            </a:r>
          </a:p>
          <a:p>
            <a:pPr algn="just">
              <a:spcBef>
                <a:spcPts val="400"/>
              </a:spcBef>
            </a:pPr>
            <a:r>
              <a:rPr lang="en-US" sz="2800" dirty="0" smtClean="0"/>
              <a:t>Identification of utilities (above and below ground)</a:t>
            </a:r>
          </a:p>
          <a:p>
            <a:pPr algn="just">
              <a:spcBef>
                <a:spcPts val="400"/>
              </a:spcBef>
            </a:pPr>
            <a:r>
              <a:rPr lang="en-US" sz="2800" dirty="0" smtClean="0"/>
              <a:t>Environmental Site Assessment</a:t>
            </a:r>
          </a:p>
          <a:p>
            <a:pPr algn="just">
              <a:spcBef>
                <a:spcPts val="400"/>
              </a:spcBef>
            </a:pPr>
            <a:r>
              <a:rPr lang="en-US" sz="2800" dirty="0" smtClean="0"/>
              <a:t>Surveys and topographic information</a:t>
            </a:r>
          </a:p>
          <a:p>
            <a:pPr algn="just">
              <a:spcBef>
                <a:spcPts val="400"/>
              </a:spcBef>
            </a:pPr>
            <a:r>
              <a:rPr lang="en-US" sz="2800" dirty="0" smtClean="0"/>
              <a:t>Access points for construction and adequacy of easements</a:t>
            </a:r>
          </a:p>
          <a:p>
            <a:pPr algn="just">
              <a:spcBef>
                <a:spcPts val="400"/>
              </a:spcBef>
            </a:pPr>
            <a:r>
              <a:rPr lang="en-US" sz="2800" dirty="0" smtClean="0"/>
              <a:t>Bypass plans and traffic control</a:t>
            </a:r>
          </a:p>
          <a:p>
            <a:pPr algn="just">
              <a:spcBef>
                <a:spcPts val="400"/>
              </a:spcBef>
            </a:pPr>
            <a:r>
              <a:rPr lang="en-US" sz="2800" dirty="0" smtClean="0"/>
              <a:t>Plans, Specifications, and Cost Estimates</a:t>
            </a:r>
            <a:endParaRPr lang="en-US" sz="2800" dirty="0"/>
          </a:p>
        </p:txBody>
      </p:sp>
    </p:spTree>
    <p:extLst>
      <p:ext uri="{BB962C8B-B14F-4D97-AF65-F5344CB8AC3E}">
        <p14:creationId xmlns:p14="http://schemas.microsoft.com/office/powerpoint/2010/main" val="352729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Considerations</a:t>
            </a:r>
            <a:endParaRPr lang="en-US" dirty="0"/>
          </a:p>
        </p:txBody>
      </p:sp>
      <p:sp>
        <p:nvSpPr>
          <p:cNvPr id="3" name="Content Placeholder 2"/>
          <p:cNvSpPr>
            <a:spLocks noGrp="1"/>
          </p:cNvSpPr>
          <p:nvPr>
            <p:ph idx="1"/>
          </p:nvPr>
        </p:nvSpPr>
        <p:spPr>
          <a:xfrm>
            <a:off x="609600" y="949842"/>
            <a:ext cx="10972800" cy="5018567"/>
          </a:xfrm>
        </p:spPr>
        <p:txBody>
          <a:bodyPr/>
          <a:lstStyle/>
          <a:p>
            <a:r>
              <a:rPr lang="en-US" dirty="0" smtClean="0"/>
              <a:t>Confirm all requirements met of each section in the RFQ</a:t>
            </a:r>
          </a:p>
          <a:p>
            <a:r>
              <a:rPr lang="en-US" dirty="0" smtClean="0"/>
              <a:t>Use relevant experience</a:t>
            </a:r>
          </a:p>
          <a:p>
            <a:pPr lvl="1"/>
            <a:r>
              <a:rPr lang="en-US" dirty="0" smtClean="0"/>
              <a:t>Both Resumes and Past Performance</a:t>
            </a:r>
          </a:p>
          <a:p>
            <a:r>
              <a:rPr lang="en-US" dirty="0" smtClean="0"/>
              <a:t>Become familiar with Project chosen for Project Approach</a:t>
            </a:r>
          </a:p>
          <a:p>
            <a:r>
              <a:rPr lang="en-US" dirty="0" smtClean="0"/>
              <a:t>Avoid using “Cookie Cutter</a:t>
            </a:r>
            <a:r>
              <a:rPr lang="en-US" smtClean="0"/>
              <a:t>” submissions</a:t>
            </a:r>
            <a:endParaRPr lang="en-US" dirty="0" smtClean="0"/>
          </a:p>
          <a:p>
            <a:endParaRPr lang="en-US" dirty="0"/>
          </a:p>
        </p:txBody>
      </p:sp>
    </p:spTree>
    <p:extLst>
      <p:ext uri="{BB962C8B-B14F-4D97-AF65-F5344CB8AC3E}">
        <p14:creationId xmlns:p14="http://schemas.microsoft.com/office/powerpoint/2010/main" val="2824060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solidFill>
                  <a:schemeClr val="accent5">
                    <a:lumMod val="75000"/>
                  </a:schemeClr>
                </a:solidFill>
              </a:rPr>
              <a:t>Objective</a:t>
            </a:r>
            <a:endParaRPr lang="en-US" sz="3600" dirty="0">
              <a:solidFill>
                <a:schemeClr val="accent5">
                  <a:lumMod val="75000"/>
                </a:schemeClr>
              </a:solidFill>
            </a:endParaRPr>
          </a:p>
        </p:txBody>
      </p:sp>
      <p:sp>
        <p:nvSpPr>
          <p:cNvPr id="6" name="Content Placeholder 5"/>
          <p:cNvSpPr>
            <a:spLocks noGrp="1"/>
          </p:cNvSpPr>
          <p:nvPr>
            <p:ph idx="1"/>
          </p:nvPr>
        </p:nvSpPr>
        <p:spPr>
          <a:xfrm>
            <a:off x="609599" y="949842"/>
            <a:ext cx="10972800" cy="4517382"/>
          </a:xfrm>
        </p:spPr>
        <p:txBody>
          <a:bodyPr/>
          <a:lstStyle/>
          <a:p>
            <a:pPr algn="just"/>
            <a:r>
              <a:rPr lang="en-US" dirty="0"/>
              <a:t>P</a:t>
            </a:r>
            <a:r>
              <a:rPr lang="en-US" dirty="0" smtClean="0"/>
              <a:t>rovide professional engineering design services, as well as all associated engineering services necessary to advance sanitary sewer overflow and reduction program projects  </a:t>
            </a:r>
          </a:p>
          <a:p>
            <a:pPr lvl="1" algn="just"/>
            <a:r>
              <a:rPr lang="en-US" dirty="0" smtClean="0"/>
              <a:t>Includes both bid and construction phase services</a:t>
            </a:r>
          </a:p>
          <a:p>
            <a:pPr algn="just"/>
            <a:r>
              <a:rPr lang="en-US" dirty="0"/>
              <a:t>The projects included in this RFQ represent Condition Project Packages required to meet </a:t>
            </a:r>
            <a:r>
              <a:rPr lang="en-US" dirty="0" smtClean="0"/>
              <a:t>Consent Decree (CD) requirements</a:t>
            </a:r>
          </a:p>
          <a:p>
            <a:pPr algn="just"/>
            <a:r>
              <a:rPr lang="en-US" dirty="0" smtClean="0"/>
              <a:t>SAWS anticipates awarding a contract to more than one Consultant.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949842"/>
            <a:ext cx="10972800" cy="5012046"/>
          </a:xfrm>
        </p:spPr>
        <p:txBody>
          <a:bodyPr/>
          <a:lstStyle/>
          <a:p>
            <a:pPr algn="just"/>
            <a:r>
              <a:rPr lang="en-US" dirty="0" smtClean="0"/>
              <a:t>Will perform all project-related functions utilizing Contract and Project Management System (CPMS)</a:t>
            </a:r>
          </a:p>
          <a:p>
            <a:pPr lvl="1" algn="just"/>
            <a:r>
              <a:rPr lang="en-US" dirty="0" smtClean="0"/>
              <a:t>Including adhering to specified service levels for processing change orders, RFIs, RFPs, and scratch sheets</a:t>
            </a:r>
          </a:p>
          <a:p>
            <a:pPr algn="just"/>
            <a:r>
              <a:rPr lang="en-US" dirty="0" smtClean="0"/>
              <a:t>Familiar with the consent decree</a:t>
            </a:r>
          </a:p>
          <a:p>
            <a:pPr lvl="1" algn="just"/>
            <a:r>
              <a:rPr lang="en-US" dirty="0" smtClean="0"/>
              <a:t>Certain actions to rehabilitate the wastewater collection system to reduce SSOs</a:t>
            </a:r>
          </a:p>
          <a:p>
            <a:pPr algn="just"/>
            <a:r>
              <a:rPr lang="en-US" dirty="0" smtClean="0"/>
              <a:t>Meet all milestones and adhere to the project schedule as published</a:t>
            </a:r>
          </a:p>
        </p:txBody>
      </p:sp>
      <p:sp>
        <p:nvSpPr>
          <p:cNvPr id="7" name="Subtitle 4"/>
          <p:cNvSpPr>
            <a:spLocks noGrp="1"/>
          </p:cNvSpPr>
          <p:nvPr>
            <p:ph type="subTitle" idx="13"/>
          </p:nvPr>
        </p:nvSpPr>
        <p:spPr>
          <a:xfrm>
            <a:off x="609599" y="337353"/>
            <a:ext cx="11177240" cy="545583"/>
          </a:xfrm>
        </p:spPr>
        <p:txBody>
          <a:bodyPr>
            <a:noAutofit/>
          </a:bodyPr>
          <a:lstStyle/>
          <a:p>
            <a:r>
              <a:rPr lang="en-US" sz="3600" dirty="0" smtClean="0"/>
              <a:t>Requirements and Restrictions – Additional Requirements</a:t>
            </a:r>
            <a:endParaRPr lang="en-US" sz="3600" dirty="0"/>
          </a:p>
        </p:txBody>
      </p:sp>
    </p:spTree>
    <p:extLst>
      <p:ext uri="{BB962C8B-B14F-4D97-AF65-F5344CB8AC3E}">
        <p14:creationId xmlns:p14="http://schemas.microsoft.com/office/powerpoint/2010/main" val="428024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1069110"/>
            <a:ext cx="10972800" cy="3552584"/>
          </a:xfrm>
          <a:noFill/>
        </p:spPr>
        <p:txBody>
          <a:bodyPr/>
          <a:lstStyle/>
          <a:p>
            <a:pPr algn="just"/>
            <a:r>
              <a:rPr lang="en-US" dirty="0" smtClean="0"/>
              <a:t>SSORP Program Manager, HDR, may not submit for this RFQ</a:t>
            </a:r>
          </a:p>
          <a:p>
            <a:pPr lvl="1" algn="just"/>
            <a:r>
              <a:rPr lang="en-US" dirty="0" smtClean="0"/>
              <a:t>Sub-consultants are eligible to service as a sub or prime consultant</a:t>
            </a:r>
          </a:p>
          <a:p>
            <a:pPr lvl="1" algn="just"/>
            <a:r>
              <a:rPr lang="en-US" dirty="0" smtClean="0"/>
              <a:t>Please refer to Section II, D. Submission Restrictions, 1 in the RFQ</a:t>
            </a:r>
          </a:p>
        </p:txBody>
      </p:sp>
      <p:sp>
        <p:nvSpPr>
          <p:cNvPr id="7" name="Subtitle 4"/>
          <p:cNvSpPr>
            <a:spLocks noGrp="1"/>
          </p:cNvSpPr>
          <p:nvPr>
            <p:ph type="subTitle" idx="13"/>
          </p:nvPr>
        </p:nvSpPr>
        <p:spPr>
          <a:xfrm>
            <a:off x="609599" y="303900"/>
            <a:ext cx="11166089" cy="545583"/>
          </a:xfrm>
        </p:spPr>
        <p:txBody>
          <a:bodyPr>
            <a:noAutofit/>
          </a:bodyPr>
          <a:lstStyle/>
          <a:p>
            <a:r>
              <a:rPr lang="en-US" sz="3600" dirty="0" smtClean="0"/>
              <a:t>Requirements and Restrictions – Submission Restrictions</a:t>
            </a:r>
            <a:endParaRPr lang="en-US" sz="3600" dirty="0"/>
          </a:p>
        </p:txBody>
      </p:sp>
    </p:spTree>
    <p:extLst>
      <p:ext uri="{BB962C8B-B14F-4D97-AF65-F5344CB8AC3E}">
        <p14:creationId xmlns:p14="http://schemas.microsoft.com/office/powerpoint/2010/main" val="210579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949842"/>
            <a:ext cx="10972800" cy="4517382"/>
          </a:xfrm>
        </p:spPr>
        <p:txBody>
          <a:bodyPr/>
          <a:lstStyle/>
          <a:p>
            <a:pPr algn="just"/>
            <a:r>
              <a:rPr lang="en-US" dirty="0" smtClean="0"/>
              <a:t>SOQs reviewed for responsiveness</a:t>
            </a:r>
          </a:p>
          <a:p>
            <a:pPr algn="just"/>
            <a:r>
              <a:rPr lang="en-US" dirty="0" smtClean="0"/>
              <a:t>Technical Evaluation Committee scores qualification statements based on evaluation criteria published in the RFQ </a:t>
            </a:r>
          </a:p>
          <a:p>
            <a:pPr algn="just"/>
            <a:r>
              <a:rPr lang="en-US" dirty="0"/>
              <a:t>Interviews held, if necessary</a:t>
            </a:r>
          </a:p>
          <a:p>
            <a:pPr algn="just"/>
            <a:r>
              <a:rPr lang="en-US" dirty="0" smtClean="0"/>
              <a:t>Selection Committee reviews scores and recommends firms</a:t>
            </a:r>
          </a:p>
          <a:p>
            <a:pPr algn="just"/>
            <a:r>
              <a:rPr lang="en-US" dirty="0" smtClean="0"/>
              <a:t>Good Faith Effort Plan will be evaluated and scored</a:t>
            </a:r>
          </a:p>
          <a:p>
            <a:pPr algn="just"/>
            <a:r>
              <a:rPr lang="en-US" dirty="0" smtClean="0"/>
              <a:t>Negotiation with selected consultants</a:t>
            </a:r>
          </a:p>
          <a:p>
            <a:pPr algn="just"/>
            <a:r>
              <a:rPr lang="en-US" dirty="0" smtClean="0"/>
              <a:t>Board Award</a:t>
            </a:r>
          </a:p>
        </p:txBody>
      </p:sp>
      <p:sp>
        <p:nvSpPr>
          <p:cNvPr id="7" name="Subtitle 4"/>
          <p:cNvSpPr>
            <a:spLocks noGrp="1"/>
          </p:cNvSpPr>
          <p:nvPr>
            <p:ph type="subTitle" idx="13"/>
          </p:nvPr>
        </p:nvSpPr>
        <p:spPr>
          <a:xfrm>
            <a:off x="609599" y="381957"/>
            <a:ext cx="8245301" cy="567885"/>
          </a:xfrm>
        </p:spPr>
        <p:txBody>
          <a:bodyPr>
            <a:noAutofit/>
          </a:bodyPr>
          <a:lstStyle/>
          <a:p>
            <a:r>
              <a:rPr lang="en-US" sz="3600" dirty="0" smtClean="0"/>
              <a:t>Selection Process</a:t>
            </a:r>
            <a:endParaRPr lang="en-US" sz="3600" dirty="0"/>
          </a:p>
        </p:txBody>
      </p:sp>
    </p:spTree>
    <p:extLst>
      <p:ext uri="{BB962C8B-B14F-4D97-AF65-F5344CB8AC3E}">
        <p14:creationId xmlns:p14="http://schemas.microsoft.com/office/powerpoint/2010/main" val="38822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p:cNvSpPr>
            <a:spLocks noGrp="1"/>
          </p:cNvSpPr>
          <p:nvPr>
            <p:ph type="subTitle" idx="13"/>
          </p:nvPr>
        </p:nvSpPr>
        <p:spPr>
          <a:xfrm>
            <a:off x="609599" y="404259"/>
            <a:ext cx="8245301" cy="632804"/>
          </a:xfrm>
        </p:spPr>
        <p:txBody>
          <a:bodyPr>
            <a:noAutofit/>
          </a:bodyPr>
          <a:lstStyle/>
          <a:p>
            <a:r>
              <a:rPr lang="en-US" sz="3600" dirty="0" smtClean="0"/>
              <a:t>Evaluation Criteria</a:t>
            </a:r>
            <a:endParaRPr lang="en-US" sz="3600" dirty="0"/>
          </a:p>
        </p:txBody>
      </p:sp>
      <p:graphicFrame>
        <p:nvGraphicFramePr>
          <p:cNvPr id="10" name="Table 9"/>
          <p:cNvGraphicFramePr>
            <a:graphicFrameLocks noGrp="1"/>
          </p:cNvGraphicFramePr>
          <p:nvPr>
            <p:extLst>
              <p:ext uri="{D42A27DB-BD31-4B8C-83A1-F6EECF244321}">
                <p14:modId xmlns:p14="http://schemas.microsoft.com/office/powerpoint/2010/main" val="1585008693"/>
              </p:ext>
            </p:extLst>
          </p:nvPr>
        </p:nvGraphicFramePr>
        <p:xfrm>
          <a:off x="2663235" y="1224996"/>
          <a:ext cx="6410326" cy="4321039"/>
        </p:xfrm>
        <a:graphic>
          <a:graphicData uri="http://schemas.openxmlformats.org/drawingml/2006/table">
            <a:tbl>
              <a:tblPr firstRow="1" firstCol="1" bandRow="1">
                <a:tableStyleId>{5C22544A-7EE6-4342-B048-85BDC9FD1C3A}</a:tableStyleId>
              </a:tblPr>
              <a:tblGrid>
                <a:gridCol w="4638261"/>
                <a:gridCol w="1772065"/>
              </a:tblGrid>
              <a:tr h="624531">
                <a:tc>
                  <a:txBody>
                    <a:bodyPr/>
                    <a:lstStyle/>
                    <a:p>
                      <a:pPr algn="ctr"/>
                      <a:r>
                        <a:rPr lang="en-US" sz="2000" b="1" i="0" u="none" strike="noStrike" kern="1200" baseline="0" dirty="0" smtClean="0">
                          <a:solidFill>
                            <a:schemeClr val="lt1"/>
                          </a:solidFill>
                          <a:latin typeface="+mn-lt"/>
                          <a:ea typeface="+mn-ea"/>
                          <a:cs typeface="+mn-cs"/>
                        </a:rPr>
                        <a:t>CRITERIA</a:t>
                      </a:r>
                      <a:endParaRPr lang="en-US" sz="2000" dirty="0">
                        <a:effectLst/>
                        <a:latin typeface="Courier"/>
                        <a:ea typeface="Times New Roman" panose="02020603050405020304" pitchFamily="18" charset="0"/>
                        <a:cs typeface="Times New Roman" panose="02020603050405020304" pitchFamily="18" charset="0"/>
                      </a:endParaRPr>
                    </a:p>
                  </a:txBody>
                  <a:tcPr marL="58342" marR="58342" marT="0" marB="0" anchor="ctr"/>
                </a:tc>
                <a:tc>
                  <a:txBody>
                    <a:bodyPr/>
                    <a:lstStyle/>
                    <a:p>
                      <a:pPr algn="ctr"/>
                      <a:r>
                        <a:rPr lang="en-US" sz="2000" b="1" i="0" u="none" strike="noStrike" kern="1200" baseline="0" dirty="0" smtClean="0">
                          <a:solidFill>
                            <a:schemeClr val="lt1"/>
                          </a:solidFill>
                          <a:latin typeface="+mn-lt"/>
                          <a:ea typeface="+mn-ea"/>
                          <a:cs typeface="+mn-cs"/>
                        </a:rPr>
                        <a:t>MAX POINTS</a:t>
                      </a:r>
                      <a:endParaRPr lang="en-US" sz="2000" dirty="0">
                        <a:effectLst/>
                        <a:latin typeface="Courier"/>
                        <a:ea typeface="Times New Roman" panose="02020603050405020304" pitchFamily="18" charset="0"/>
                        <a:cs typeface="Times New Roman" panose="02020603050405020304" pitchFamily="18" charset="0"/>
                      </a:endParaRPr>
                    </a:p>
                  </a:txBody>
                  <a:tcPr marL="58342" marR="58342" marT="0" marB="0" anchor="ctr"/>
                </a:tc>
              </a:tr>
              <a:tr h="585560">
                <a:tc>
                  <a:txBody>
                    <a:bodyPr/>
                    <a:lstStyle/>
                    <a:p>
                      <a:pPr marL="0" marR="0" algn="l">
                        <a:spcBef>
                          <a:spcPts val="0"/>
                        </a:spcBef>
                        <a:spcAft>
                          <a:spcPts val="0"/>
                        </a:spcAft>
                      </a:pPr>
                      <a:r>
                        <a:rPr lang="en-US" sz="2000" b="0" dirty="0" smtClean="0">
                          <a:solidFill>
                            <a:schemeClr val="tx1"/>
                          </a:solidFill>
                          <a:effectLst/>
                          <a:latin typeface="+mn-lt"/>
                          <a:ea typeface="+mn-ea"/>
                          <a:cs typeface="+mn-cs"/>
                        </a:rPr>
                        <a:t>Team</a:t>
                      </a:r>
                      <a:r>
                        <a:rPr lang="en-US" sz="2000" b="0" baseline="0" dirty="0" smtClean="0">
                          <a:solidFill>
                            <a:schemeClr val="tx1"/>
                          </a:solidFill>
                          <a:effectLst/>
                          <a:latin typeface="+mn-lt"/>
                          <a:ea typeface="+mn-ea"/>
                          <a:cs typeface="+mn-cs"/>
                        </a:rPr>
                        <a:t> Experience and Qualifications</a:t>
                      </a:r>
                      <a:endParaRPr lang="en-US" sz="2000" b="0" dirty="0">
                        <a:solidFill>
                          <a:schemeClr val="tx1"/>
                        </a:solidFill>
                        <a:effectLst/>
                        <a:latin typeface="Courier"/>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tc>
                  <a:txBody>
                    <a:bodyPr/>
                    <a:lstStyle/>
                    <a:p>
                      <a:pPr marL="0" marR="0" algn="ctr">
                        <a:spcBef>
                          <a:spcPts val="0"/>
                        </a:spcBef>
                        <a:spcAft>
                          <a:spcPts val="0"/>
                        </a:spcAft>
                      </a:pPr>
                      <a:r>
                        <a:rPr lang="en-US" sz="2000" dirty="0" smtClean="0">
                          <a:solidFill>
                            <a:schemeClr val="tx1"/>
                          </a:solidFill>
                          <a:effectLst/>
                        </a:rPr>
                        <a:t>20</a:t>
                      </a:r>
                      <a:endParaRPr lang="en-US" sz="2000" dirty="0">
                        <a:solidFill>
                          <a:schemeClr val="tx1"/>
                        </a:solidFill>
                        <a:effectLst/>
                        <a:latin typeface="Courier"/>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tr>
              <a:tr h="395322">
                <a:tc>
                  <a:txBody>
                    <a:bodyPr/>
                    <a:lstStyle/>
                    <a:p>
                      <a:pPr marL="0" marR="0" algn="l">
                        <a:spcBef>
                          <a:spcPts val="0"/>
                        </a:spcBef>
                        <a:spcAft>
                          <a:spcPts val="0"/>
                        </a:spcAft>
                      </a:pPr>
                      <a:r>
                        <a:rPr lang="en-US" sz="2000" b="0" dirty="0" smtClean="0">
                          <a:solidFill>
                            <a:schemeClr val="tx1"/>
                          </a:solidFill>
                          <a:effectLst/>
                        </a:rPr>
                        <a:t>Similar Projects and Project Performance</a:t>
                      </a:r>
                      <a:endParaRPr lang="en-US" sz="2000" b="0" dirty="0">
                        <a:solidFill>
                          <a:schemeClr val="tx1"/>
                        </a:solidFill>
                        <a:effectLst/>
                        <a:latin typeface="Courier"/>
                        <a:ea typeface="Times New Roman" panose="02020603050405020304" pitchFamily="18" charset="0"/>
                        <a:cs typeface="Times New Roman" panose="02020603050405020304" pitchFamily="18" charset="0"/>
                      </a:endParaRPr>
                    </a:p>
                  </a:txBody>
                  <a:tcPr marL="58342" marR="58342" marT="0" marB="0" anchor="ctr">
                    <a:solidFill>
                      <a:schemeClr val="bg1">
                        <a:lumMod val="95000"/>
                      </a:schemeClr>
                    </a:solidFill>
                  </a:tcPr>
                </a:tc>
                <a:tc>
                  <a:txBody>
                    <a:bodyPr/>
                    <a:lstStyle/>
                    <a:p>
                      <a:pPr marL="0" marR="0" algn="ctr">
                        <a:spcBef>
                          <a:spcPts val="0"/>
                        </a:spcBef>
                        <a:spcAft>
                          <a:spcPts val="0"/>
                        </a:spcAft>
                      </a:pPr>
                      <a:r>
                        <a:rPr lang="en-US" sz="2000" dirty="0" smtClean="0">
                          <a:solidFill>
                            <a:schemeClr val="tx1"/>
                          </a:solidFill>
                          <a:effectLst/>
                        </a:rPr>
                        <a:t>25</a:t>
                      </a:r>
                      <a:endParaRPr lang="en-US" sz="2000" dirty="0">
                        <a:solidFill>
                          <a:schemeClr val="tx1"/>
                        </a:solidFill>
                        <a:effectLst/>
                        <a:latin typeface="Courier"/>
                        <a:ea typeface="Times New Roman" panose="02020603050405020304" pitchFamily="18" charset="0"/>
                        <a:cs typeface="Times New Roman" panose="02020603050405020304" pitchFamily="18" charset="0"/>
                      </a:endParaRPr>
                    </a:p>
                  </a:txBody>
                  <a:tcPr marL="58342" marR="58342" marT="0" marB="0" anchor="ctr">
                    <a:solidFill>
                      <a:schemeClr val="bg1">
                        <a:lumMod val="95000"/>
                      </a:schemeClr>
                    </a:solidFill>
                  </a:tcPr>
                </a:tc>
              </a:tr>
              <a:tr h="493643">
                <a:tc>
                  <a:txBody>
                    <a:bodyPr/>
                    <a:lstStyle/>
                    <a:p>
                      <a:pPr marL="0" marR="0" algn="l">
                        <a:spcBef>
                          <a:spcPts val="0"/>
                        </a:spcBef>
                        <a:spcAft>
                          <a:spcPts val="0"/>
                        </a:spcAft>
                      </a:pPr>
                      <a:r>
                        <a:rPr lang="en-US" sz="2000" b="0" i="0" u="none" strike="noStrike" kern="1200" baseline="0" dirty="0" smtClean="0">
                          <a:solidFill>
                            <a:schemeClr val="tx1"/>
                          </a:solidFill>
                          <a:latin typeface="+mn-lt"/>
                          <a:ea typeface="+mn-ea"/>
                          <a:cs typeface="+mn-cs"/>
                        </a:rPr>
                        <a:t>Project Approach</a:t>
                      </a:r>
                      <a:endParaRPr lang="en-US" sz="2000" dirty="0">
                        <a:solidFill>
                          <a:schemeClr val="tx1"/>
                        </a:solidFill>
                        <a:effectLst/>
                        <a:latin typeface="Courier"/>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tc>
                  <a:txBody>
                    <a:bodyPr/>
                    <a:lstStyle/>
                    <a:p>
                      <a:pPr algn="ctr"/>
                      <a:r>
                        <a:rPr lang="en-US" sz="2000" b="0" i="0" u="none" strike="noStrike" kern="1200" baseline="0" dirty="0" smtClean="0">
                          <a:solidFill>
                            <a:schemeClr val="tx1"/>
                          </a:solidFill>
                          <a:latin typeface="+mn-lt"/>
                          <a:ea typeface="+mn-ea"/>
                          <a:cs typeface="+mn-cs"/>
                        </a:rPr>
                        <a:t>30</a:t>
                      </a:r>
                      <a:endParaRPr lang="en-US" sz="2000" dirty="0">
                        <a:solidFill>
                          <a:schemeClr val="tx1"/>
                        </a:solidFill>
                        <a:effectLst/>
                        <a:latin typeface="Courier"/>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tr>
              <a:tr h="395322">
                <a:tc>
                  <a:txBody>
                    <a:bodyPr/>
                    <a:lstStyle/>
                    <a:p>
                      <a:pPr marL="0" marR="0" algn="l">
                        <a:spcBef>
                          <a:spcPts val="0"/>
                        </a:spcBef>
                        <a:spcAft>
                          <a:spcPts val="0"/>
                        </a:spcAft>
                      </a:pPr>
                      <a:r>
                        <a:rPr lang="en-US" sz="2000" b="0" dirty="0" smtClean="0">
                          <a:solidFill>
                            <a:schemeClr val="tx1"/>
                          </a:solidFill>
                          <a:effectLst/>
                          <a:latin typeface="+mn-lt"/>
                          <a:ea typeface="+mn-ea"/>
                          <a:cs typeface="+mn-cs"/>
                        </a:rPr>
                        <a:t>Quality</a:t>
                      </a:r>
                      <a:r>
                        <a:rPr lang="en-US" sz="2000" b="0" baseline="0" dirty="0" smtClean="0">
                          <a:solidFill>
                            <a:schemeClr val="tx1"/>
                          </a:solidFill>
                          <a:effectLst/>
                          <a:latin typeface="+mn-lt"/>
                          <a:ea typeface="+mn-ea"/>
                          <a:cs typeface="+mn-cs"/>
                        </a:rPr>
                        <a:t> Management/Quality Control</a:t>
                      </a:r>
                      <a:endParaRPr lang="en-US" sz="2000" b="0" dirty="0">
                        <a:solidFill>
                          <a:schemeClr val="tx1"/>
                        </a:solidFill>
                        <a:effectLst/>
                        <a:latin typeface="Courier"/>
                        <a:ea typeface="Times New Roman" panose="02020603050405020304" pitchFamily="18" charset="0"/>
                        <a:cs typeface="Times New Roman" panose="02020603050405020304" pitchFamily="18" charset="0"/>
                      </a:endParaRPr>
                    </a:p>
                  </a:txBody>
                  <a:tcPr marL="58342" marR="58342" marT="0" marB="0" anchor="ctr">
                    <a:solidFill>
                      <a:schemeClr val="bg1">
                        <a:lumMod val="95000"/>
                      </a:schemeClr>
                    </a:solidFill>
                  </a:tcPr>
                </a:tc>
                <a:tc>
                  <a:txBody>
                    <a:bodyPr/>
                    <a:lstStyle/>
                    <a:p>
                      <a:pPr marL="0" marR="0" algn="ctr">
                        <a:spcBef>
                          <a:spcPts val="0"/>
                        </a:spcBef>
                        <a:spcAft>
                          <a:spcPts val="0"/>
                        </a:spcAft>
                      </a:pPr>
                      <a:r>
                        <a:rPr lang="en-US" sz="2000" dirty="0" smtClean="0">
                          <a:solidFill>
                            <a:schemeClr val="tx1"/>
                          </a:solidFill>
                          <a:effectLst/>
                        </a:rPr>
                        <a:t>10</a:t>
                      </a:r>
                      <a:endParaRPr lang="en-US" sz="2000" dirty="0">
                        <a:solidFill>
                          <a:schemeClr val="tx1"/>
                        </a:solidFill>
                        <a:effectLst/>
                        <a:latin typeface="Courier"/>
                        <a:ea typeface="Times New Roman" panose="02020603050405020304" pitchFamily="18" charset="0"/>
                        <a:cs typeface="Times New Roman" panose="02020603050405020304" pitchFamily="18" charset="0"/>
                      </a:endParaRPr>
                    </a:p>
                  </a:txBody>
                  <a:tcPr marL="58342" marR="58342" marT="0" marB="0" anchor="ctr">
                    <a:solidFill>
                      <a:schemeClr val="bg1">
                        <a:lumMod val="95000"/>
                      </a:schemeClr>
                    </a:solidFill>
                  </a:tcPr>
                </a:tc>
              </a:tr>
              <a:tr h="956400">
                <a:tc>
                  <a:txBody>
                    <a:bodyPr/>
                    <a:lstStyle/>
                    <a:p>
                      <a:pPr algn="l"/>
                      <a:r>
                        <a:rPr lang="en-US" sz="2000" b="0" i="0" u="none" strike="noStrike" kern="1200" baseline="0" dirty="0" smtClean="0">
                          <a:solidFill>
                            <a:schemeClr val="tx1"/>
                          </a:solidFill>
                          <a:effectLst/>
                          <a:latin typeface="+mn-lt"/>
                          <a:ea typeface="+mn-ea"/>
                          <a:cs typeface="+mn-cs"/>
                        </a:rPr>
                        <a:t>Small, Minority, Woman, and Veteran-owned (SMWVB) Business Participation</a:t>
                      </a:r>
                      <a:endParaRPr lang="en-US" sz="2000" dirty="0">
                        <a:solidFill>
                          <a:schemeClr val="tx1"/>
                        </a:solidFill>
                        <a:effectLst/>
                        <a:latin typeface="Courier"/>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tc>
                  <a:txBody>
                    <a:bodyPr/>
                    <a:lstStyle/>
                    <a:p>
                      <a:pPr algn="ctr"/>
                      <a:r>
                        <a:rPr lang="en-US" sz="2000" b="0" i="0" u="none" strike="noStrike" kern="1200" baseline="0" dirty="0" smtClean="0">
                          <a:solidFill>
                            <a:schemeClr val="tx1"/>
                          </a:solidFill>
                          <a:latin typeface="+mn-lt"/>
                          <a:ea typeface="+mn-ea"/>
                          <a:cs typeface="+mn-cs"/>
                        </a:rPr>
                        <a:t>15</a:t>
                      </a:r>
                      <a:endParaRPr lang="en-US" sz="2000" dirty="0">
                        <a:solidFill>
                          <a:schemeClr val="tx1"/>
                        </a:solidFill>
                        <a:effectLst/>
                        <a:latin typeface="Courier"/>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tr>
              <a:tr h="655983">
                <a:tc>
                  <a:txBody>
                    <a:bodyPr/>
                    <a:lstStyle/>
                    <a:p>
                      <a:pPr algn="r"/>
                      <a:r>
                        <a:rPr lang="en-US" sz="2000" b="1" i="0" u="none" strike="noStrike" kern="1200" baseline="0" dirty="0" smtClean="0">
                          <a:solidFill>
                            <a:schemeClr val="tx1"/>
                          </a:solidFill>
                          <a:effectLst/>
                          <a:latin typeface="+mn-lt"/>
                          <a:ea typeface="+mn-ea"/>
                          <a:cs typeface="+mn-cs"/>
                        </a:rPr>
                        <a:t>Total</a:t>
                      </a:r>
                      <a:endParaRPr lang="en-US" sz="2000" b="1" i="0" u="none" strike="noStrike" kern="1200" baseline="0" dirty="0">
                        <a:solidFill>
                          <a:schemeClr val="tx1"/>
                        </a:solidFill>
                        <a:effectLst/>
                        <a:latin typeface="+mn-lt"/>
                        <a:ea typeface="+mn-ea"/>
                        <a:cs typeface="+mn-cs"/>
                      </a:endParaRPr>
                    </a:p>
                  </a:txBody>
                  <a:tcPr marL="58342" marR="58342" marT="0" marB="0" anchor="ctr">
                    <a:solidFill>
                      <a:schemeClr val="accent1">
                        <a:lumMod val="40000"/>
                        <a:lumOff val="60000"/>
                      </a:schemeClr>
                    </a:solidFill>
                  </a:tcPr>
                </a:tc>
                <a:tc>
                  <a:txBody>
                    <a:bodyPr/>
                    <a:lstStyle/>
                    <a:p>
                      <a:pPr algn="ctr"/>
                      <a:r>
                        <a:rPr lang="en-US" sz="2000" b="1" i="0" u="none" strike="noStrike" kern="1200" baseline="0" dirty="0" smtClean="0">
                          <a:solidFill>
                            <a:schemeClr val="tx1"/>
                          </a:solidFill>
                          <a:effectLst/>
                          <a:latin typeface="+mn-lt"/>
                          <a:ea typeface="+mn-ea"/>
                          <a:cs typeface="+mn-cs"/>
                        </a:rPr>
                        <a:t>100</a:t>
                      </a:r>
                      <a:endParaRPr lang="en-US" sz="2000" b="1" i="0" u="none" strike="noStrike" kern="1200" baseline="0" dirty="0">
                        <a:solidFill>
                          <a:schemeClr val="tx1"/>
                        </a:solidFill>
                        <a:effectLst/>
                        <a:latin typeface="+mn-lt"/>
                        <a:ea typeface="+mn-ea"/>
                        <a:cs typeface="+mn-cs"/>
                      </a:endParaRPr>
                    </a:p>
                  </a:txBody>
                  <a:tcPr marL="58342" marR="58342" marT="0"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174498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1393658"/>
            <a:ext cx="10972800" cy="4984837"/>
          </a:xfrm>
        </p:spPr>
        <p:txBody>
          <a:bodyPr/>
          <a:lstStyle/>
          <a:p>
            <a:pPr marL="457200" indent="-457200" algn="just">
              <a:spcBef>
                <a:spcPts val="600"/>
              </a:spcBef>
              <a:buFont typeface="+mj-lt"/>
              <a:buAutoNum type="arabicParenR"/>
            </a:pPr>
            <a:r>
              <a:rPr lang="en-US" sz="2000" dirty="0"/>
              <a:t>Organizational Chart – Page Limit 1</a:t>
            </a:r>
          </a:p>
          <a:p>
            <a:pPr lvl="1" algn="just">
              <a:spcBef>
                <a:spcPts val="0"/>
              </a:spcBef>
              <a:buFont typeface="Arial" panose="020B0604020202020204" pitchFamily="34" charset="0"/>
              <a:buChar char="•"/>
            </a:pPr>
            <a:r>
              <a:rPr lang="en-US" sz="2000" dirty="0"/>
              <a:t>All key team members (including key sub-consultants)</a:t>
            </a:r>
          </a:p>
          <a:p>
            <a:pPr lvl="1" algn="just">
              <a:spcBef>
                <a:spcPts val="0"/>
              </a:spcBef>
              <a:buFont typeface="Arial" panose="020B0604020202020204" pitchFamily="34" charset="0"/>
              <a:buChar char="•"/>
            </a:pPr>
            <a:r>
              <a:rPr lang="en-US" sz="2000" dirty="0"/>
              <a:t>Project Manager, Cost Estimator, Quality Assurance and Quality Control Review Lead and Reviewers, and all Design Team Leads required</a:t>
            </a:r>
          </a:p>
          <a:p>
            <a:pPr lvl="1" algn="just">
              <a:spcBef>
                <a:spcPts val="0"/>
              </a:spcBef>
              <a:buFont typeface="Arial" panose="020B0604020202020204" pitchFamily="34" charset="0"/>
              <a:buChar char="•"/>
            </a:pPr>
            <a:r>
              <a:rPr lang="en-US" sz="2000" dirty="0"/>
              <a:t>Role and percentage of time each key team member will be committed</a:t>
            </a:r>
          </a:p>
          <a:p>
            <a:pPr lvl="2">
              <a:spcBef>
                <a:spcPts val="0"/>
              </a:spcBef>
            </a:pPr>
            <a:r>
              <a:rPr lang="en-US" sz="2000" dirty="0"/>
              <a:t>Ensure sub-consultants match those listed on the Good Faith Effort Plan</a:t>
            </a:r>
          </a:p>
          <a:p>
            <a:pPr marL="114300" indent="-457200" algn="just">
              <a:spcBef>
                <a:spcPts val="600"/>
              </a:spcBef>
              <a:buFont typeface="+mj-lt"/>
              <a:buAutoNum type="arabicParenR"/>
            </a:pPr>
            <a:r>
              <a:rPr lang="en-US" sz="2000" dirty="0"/>
              <a:t>Resumes for Key Personnel Only – Page Limit 8 </a:t>
            </a:r>
          </a:p>
          <a:p>
            <a:pPr lvl="1" algn="just">
              <a:spcBef>
                <a:spcPts val="0"/>
              </a:spcBef>
              <a:buFont typeface="Arial" panose="020B0604020202020204" pitchFamily="34" charset="0"/>
              <a:buChar char="•"/>
            </a:pPr>
            <a:r>
              <a:rPr lang="en-US" sz="2000" dirty="0"/>
              <a:t>Project Manager, Cost Estimator, Quality Assurance and Quality Control Review Lead and Reviewer, and Design Team Leads (no more than 3 Design Team Leads)</a:t>
            </a:r>
          </a:p>
          <a:p>
            <a:pPr lvl="2" algn="just">
              <a:spcBef>
                <a:spcPts val="0"/>
              </a:spcBef>
            </a:pPr>
            <a:r>
              <a:rPr lang="en-US" sz="2000" dirty="0"/>
              <a:t>Resumes should not include exhaustive list of projects, but rather projects relevant to scope of services in the RFQ and their role in that project</a:t>
            </a:r>
          </a:p>
          <a:p>
            <a:pPr marL="457200" indent="-457200" algn="just">
              <a:spcBef>
                <a:spcPts val="600"/>
              </a:spcBef>
              <a:buFont typeface="+mj-lt"/>
              <a:buAutoNum type="arabicParenR"/>
            </a:pPr>
            <a:r>
              <a:rPr lang="en-US" sz="2000" dirty="0"/>
              <a:t>Describe firm’s most relevant experience using Subconsultant Table</a:t>
            </a:r>
          </a:p>
          <a:p>
            <a:pPr marL="457200" indent="-457200" algn="just">
              <a:spcBef>
                <a:spcPts val="600"/>
              </a:spcBef>
              <a:buFont typeface="+mj-lt"/>
              <a:buAutoNum type="arabicParenR"/>
            </a:pPr>
            <a:endParaRPr lang="en-US" sz="2000" dirty="0"/>
          </a:p>
          <a:p>
            <a:pPr marL="914400" lvl="2" indent="0">
              <a:spcBef>
                <a:spcPts val="0"/>
              </a:spcBef>
              <a:buNone/>
            </a:pPr>
            <a:r>
              <a:rPr lang="en-US" sz="2000" b="1" dirty="0"/>
              <a:t>                                   No additional narrative required</a:t>
            </a:r>
          </a:p>
        </p:txBody>
      </p:sp>
      <p:sp>
        <p:nvSpPr>
          <p:cNvPr id="7" name="Subtitle 4"/>
          <p:cNvSpPr>
            <a:spLocks noGrp="1"/>
          </p:cNvSpPr>
          <p:nvPr>
            <p:ph type="subTitle" idx="13"/>
          </p:nvPr>
        </p:nvSpPr>
        <p:spPr>
          <a:xfrm>
            <a:off x="609599" y="270447"/>
            <a:ext cx="10972800" cy="1045154"/>
          </a:xfrm>
        </p:spPr>
        <p:txBody>
          <a:bodyPr>
            <a:noAutofit/>
          </a:bodyPr>
          <a:lstStyle/>
          <a:p>
            <a:r>
              <a:rPr lang="en-US" sz="3600" dirty="0" smtClean="0"/>
              <a:t>Evaluation Criteria – Team Experience and Qualifications (20 points)</a:t>
            </a:r>
            <a:endParaRPr lang="en-US" sz="3600" dirty="0"/>
          </a:p>
        </p:txBody>
      </p:sp>
    </p:spTree>
    <p:extLst>
      <p:ext uri="{BB962C8B-B14F-4D97-AF65-F5344CB8AC3E}">
        <p14:creationId xmlns:p14="http://schemas.microsoft.com/office/powerpoint/2010/main" val="309486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alPPT_DRAFT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OfficalPPT_DRAFT1A</Template>
  <TotalTime>12429</TotalTime>
  <Words>2493</Words>
  <Application>Microsoft Office PowerPoint</Application>
  <PresentationFormat>Widescreen</PresentationFormat>
  <Paragraphs>327</Paragraphs>
  <Slides>33</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Arial Black</vt:lpstr>
      <vt:lpstr>Calibri</vt:lpstr>
      <vt:lpstr>Courier</vt:lpstr>
      <vt:lpstr>Gill Sans MT</vt:lpstr>
      <vt:lpstr>Times New Roman</vt:lpstr>
      <vt:lpstr>OfficalPPT_DRAFT1A</vt:lpstr>
      <vt:lpstr>1 title slide</vt:lpstr>
      <vt:lpstr>PowerPoint Presentation</vt:lpstr>
      <vt:lpstr>Oral Statements</vt:lpstr>
      <vt:lpstr>Presentation Overview</vt:lpstr>
      <vt:lpstr>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Submissions</vt:lpstr>
      <vt:lpstr>Dates</vt:lpstr>
      <vt:lpstr>PowerPoint Presentation</vt:lpstr>
      <vt:lpstr>Negotiations</vt:lpstr>
      <vt:lpstr>Communication Reminders</vt:lpstr>
      <vt:lpstr>Questions</vt:lpstr>
      <vt:lpstr>PowerPoint Presentation</vt:lpstr>
      <vt:lpstr>PowerPoint Presentation</vt:lpstr>
      <vt:lpstr>PowerPoint Presentation</vt:lpstr>
      <vt:lpstr>Project Matrix</vt:lpstr>
      <vt:lpstr>Central Sewershed Package 14 </vt:lpstr>
      <vt:lpstr>2020 CMOM Package 1</vt:lpstr>
      <vt:lpstr>2020 CMOM Package 2</vt:lpstr>
      <vt:lpstr>Cost Estimates – Design Phase</vt:lpstr>
      <vt:lpstr>Cost Estimates – Design Phase</vt:lpstr>
      <vt:lpstr>Cost Estimates – Construction Phase</vt:lpstr>
      <vt:lpstr>Quality Management Plan</vt:lpstr>
      <vt:lpstr>New TCEQ Requirements</vt:lpstr>
      <vt:lpstr>Key Considerations</vt:lpstr>
      <vt:lpstr>Key Considerations</vt:lpstr>
      <vt:lpstr>PowerPoint Presentation</vt:lpstr>
    </vt:vector>
  </TitlesOfParts>
  <Company>SAWS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probinson</dc:creator>
  <cp:lastModifiedBy>Florinda Gonzales</cp:lastModifiedBy>
  <cp:revision>148</cp:revision>
  <cp:lastPrinted>2019-02-14T16:26:00Z</cp:lastPrinted>
  <dcterms:created xsi:type="dcterms:W3CDTF">2012-11-29T16:16:02Z</dcterms:created>
  <dcterms:modified xsi:type="dcterms:W3CDTF">2020-03-13T13:34:05Z</dcterms:modified>
</cp:coreProperties>
</file>